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7"/>
  </p:notesMasterIdLst>
  <p:sldIdLst>
    <p:sldId id="258" r:id="rId2"/>
    <p:sldId id="256" r:id="rId3"/>
    <p:sldId id="257" r:id="rId4"/>
    <p:sldId id="307" r:id="rId5"/>
    <p:sldId id="267" r:id="rId6"/>
    <p:sldId id="346" r:id="rId7"/>
    <p:sldId id="309" r:id="rId8"/>
    <p:sldId id="310" r:id="rId9"/>
    <p:sldId id="313" r:id="rId10"/>
    <p:sldId id="314" r:id="rId11"/>
    <p:sldId id="341" r:id="rId12"/>
    <p:sldId id="342" r:id="rId13"/>
    <p:sldId id="349" r:id="rId14"/>
    <p:sldId id="350" r:id="rId15"/>
    <p:sldId id="321" r:id="rId16"/>
    <p:sldId id="322" r:id="rId17"/>
    <p:sldId id="347" r:id="rId18"/>
    <p:sldId id="348" r:id="rId19"/>
    <p:sldId id="315" r:id="rId20"/>
    <p:sldId id="316" r:id="rId21"/>
    <p:sldId id="317" r:id="rId22"/>
    <p:sldId id="318" r:id="rId23"/>
    <p:sldId id="319" r:id="rId24"/>
    <p:sldId id="320" r:id="rId25"/>
    <p:sldId id="325" r:id="rId26"/>
    <p:sldId id="328" r:id="rId27"/>
    <p:sldId id="333" r:id="rId28"/>
    <p:sldId id="334" r:id="rId29"/>
    <p:sldId id="335" r:id="rId30"/>
    <p:sldId id="336" r:id="rId31"/>
    <p:sldId id="337" r:id="rId32"/>
    <p:sldId id="338" r:id="rId33"/>
    <p:sldId id="344" r:id="rId34"/>
    <p:sldId id="345" r:id="rId35"/>
    <p:sldId id="343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helsea Market" panose="02000000000000000000" pitchFamily="2" charset="0"/>
      <p:regular r:id="rId42"/>
    </p:embeddedFont>
    <p:embeddedFont>
      <p:font typeface="Impact" panose="020B0806030902050204" pitchFamily="34" charset="0"/>
      <p:regular r:id="rId43"/>
    </p:embeddedFont>
    <p:embeddedFont>
      <p:font typeface="Poppins" panose="00000500000000000000" pitchFamily="50" charset="0"/>
      <p:regular r:id="rId44"/>
      <p:bold r:id="rId45"/>
      <p:italic r:id="rId46"/>
      <p:boldItalic r:id="rId47"/>
    </p:embeddedFont>
    <p:embeddedFont>
      <p:font typeface="Poppins Black" panose="00000A00000000000000" pitchFamily="50" charset="0"/>
      <p:bold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58B"/>
    <a:srgbClr val="428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6" autoAdjust="0"/>
    <p:restoredTop sz="57697" autoAdjust="0"/>
  </p:normalViewPr>
  <p:slideViewPr>
    <p:cSldViewPr>
      <p:cViewPr varScale="1">
        <p:scale>
          <a:sx n="69" d="100"/>
          <a:sy n="69" d="100"/>
        </p:scale>
        <p:origin x="283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D47A4-DE54-4B0B-B928-688E1E5C589D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678D1-D717-4156-843B-F007A1AF2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67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4301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4301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3236544-0050-40A9-B9D0-627792DACF1D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CB492-3AAE-4F64-8FC6-31C28DCA3A62}" type="slidenum">
              <a:rPr lang="en-US" smtClean="0">
                <a:latin typeface="Times New Roman" pitchFamily="18" charset="0"/>
              </a:rPr>
              <a:pPr/>
              <a:t>2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7680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7680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F9D4D00-198D-480C-B288-2CCA0A4453F3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680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B8F84-B901-4307-A268-B8CFA15818A4}" type="slidenum">
              <a:rPr lang="en-US" smtClean="0">
                <a:latin typeface="Times New Roman" pitchFamily="18" charset="0"/>
              </a:rPr>
              <a:pPr/>
              <a:t>11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62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7782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77829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53278C0-1F12-4CF6-ADF0-50EFE43453C6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783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75D6F-F874-4DBD-A492-6DA69271BEE6}" type="slidenum">
              <a:rPr lang="en-US" smtClean="0">
                <a:latin typeface="Times New Roman" pitchFamily="18" charset="0"/>
              </a:rPr>
              <a:pPr/>
              <a:t>12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6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5837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5837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AE2251B-FFFF-42F9-9AD8-91E2BE13A25E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7D1282-E51D-4607-B090-07DA91AD1F51}" type="slidenum">
              <a:rPr lang="en-US" smtClean="0">
                <a:latin typeface="Times New Roman" pitchFamily="18" charset="0"/>
              </a:rPr>
              <a:pPr/>
              <a:t>15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44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Coal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formed from the remains of ancient ferns, plants and trees. Due to pressure and heat, these plants hardened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Oil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formed from very small organisms, such as zooplankton and algae. High pressure caused the organic matter (organisms) to decompose into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oil which is used for a variety of tasks.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 Gas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undergoes the same process as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oil;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 process is longer and subject to higher amounts of heat and pressure, causing further decomposition.</a:t>
            </a:r>
          </a:p>
          <a:p>
            <a:endParaRPr lang="en-CA" dirty="0">
              <a:latin typeface="Times New Roman" pitchFamily="18" charset="0"/>
            </a:endParaRPr>
          </a:p>
        </p:txBody>
      </p:sp>
      <p:sp>
        <p:nvSpPr>
          <p:cNvPr id="5939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5939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8AFB4CF-BDD7-4BBB-A02E-47673A909FE2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939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2D09B8-496C-4247-8EAC-D7483A1DCD56}" type="slidenum">
              <a:rPr lang="en-US" smtClean="0">
                <a:latin typeface="Times New Roman" pitchFamily="18" charset="0"/>
              </a:rPr>
              <a:pPr/>
              <a:t>16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677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678D1-D717-4156-843B-F007A1AF26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70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5222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52229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6CECDF2-0334-4320-8A71-41C672225F1D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223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1DB903-2C42-47F3-987E-BA5BCC21B632}" type="slidenum">
              <a:rPr lang="en-US" smtClean="0">
                <a:latin typeface="Times New Roman" pitchFamily="18" charset="0"/>
              </a:rPr>
              <a:pPr/>
              <a:t>19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5325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5325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95A9721-E9D3-41DF-8047-81B1344FC755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325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57D1C1-C020-47B8-B649-12BF9A5A9825}" type="slidenum">
              <a:rPr lang="en-US" smtClean="0">
                <a:latin typeface="Times New Roman" pitchFamily="18" charset="0"/>
              </a:rPr>
              <a:pPr/>
              <a:t>20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5427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5427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552163C-2DFA-4FCC-AF7B-301C64676883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427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297BE0-38C9-45D4-AC68-8B0A6394F1E9}" type="slidenum">
              <a:rPr lang="en-US" smtClean="0">
                <a:latin typeface="Times New Roman" pitchFamily="18" charset="0"/>
              </a:rPr>
              <a:pPr/>
              <a:t>21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5530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5530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43F278A-E2B5-46F0-9638-4810C7820931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53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98ED14-25E3-472E-B522-B97A0FC0EC7C}" type="slidenum">
              <a:rPr lang="en-US" smtClean="0">
                <a:latin typeface="Times New Roman" pitchFamily="18" charset="0"/>
              </a:rPr>
              <a:pPr/>
              <a:t>22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563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5632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DAC64C6-8E5C-4CD0-86FC-86A92C1BF63E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632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8B76E2-B7CE-462E-BEB6-C9EF37739FF1}" type="slidenum">
              <a:rPr lang="en-US" smtClean="0">
                <a:latin typeface="Times New Roman" pitchFamily="18" charset="0"/>
              </a:rPr>
              <a:pPr/>
              <a:t>23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4403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4403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D480F05-EB86-4F27-91DA-69B2A4586449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403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39B30-297D-4B70-B900-0E6A06343C4F}" type="slidenum">
              <a:rPr lang="en-US" smtClean="0">
                <a:latin typeface="Times New Roman" pitchFamily="18" charset="0"/>
              </a:rPr>
              <a:pPr/>
              <a:t>3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dirty="0">
              <a:latin typeface="Times New Roman" pitchFamily="18" charset="0"/>
            </a:endParaRPr>
          </a:p>
        </p:txBody>
      </p:sp>
      <p:sp>
        <p:nvSpPr>
          <p:cNvPr id="5734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57349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14CDD04-2852-4D43-A6ED-5AD4C7DCC776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735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FD1D4A-0F4C-4222-AEA2-816EC76DF206}" type="slidenum">
              <a:rPr lang="en-US" smtClean="0">
                <a:latin typeface="Times New Roman" pitchFamily="18" charset="0"/>
              </a:rPr>
              <a:pPr/>
              <a:t>24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6246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62469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ABD88CF-E9B4-4AD7-A58F-9200D1F2D5E3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247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A5136-E4B0-4B28-9E2F-C6A6275C561D}" type="slidenum">
              <a:rPr lang="en-US" smtClean="0">
                <a:latin typeface="Times New Roman" pitchFamily="18" charset="0"/>
              </a:rPr>
              <a:pPr/>
              <a:t>25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6554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6554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4FB8795-1F0F-4890-AF29-A08BBB269F92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554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DCFCF-69BD-450C-B685-753B8B60019D}" type="slidenum">
              <a:rPr lang="en-US" smtClean="0">
                <a:latin typeface="Times New Roman" pitchFamily="18" charset="0"/>
              </a:rPr>
              <a:pPr/>
              <a:t>26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7066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7066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1C704F2-319F-472C-9170-8A7D0B833452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066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35A05B-B393-41EE-B9FA-95E0502CC645}" type="slidenum">
              <a:rPr lang="en-US" smtClean="0">
                <a:latin typeface="Times New Roman" pitchFamily="18" charset="0"/>
              </a:rPr>
              <a:pPr/>
              <a:t>27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7168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7168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F7AE171-3604-48D9-B873-DAD373A86AFD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168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CA773-0A53-4716-ADC0-0F5336B9B810}" type="slidenum">
              <a:rPr lang="en-US" smtClean="0">
                <a:latin typeface="Times New Roman" pitchFamily="18" charset="0"/>
              </a:rPr>
              <a:pPr/>
              <a:t>28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7270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72709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1CC1F34-D842-457A-8F97-78972044DE94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271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54AA30-2B22-42D2-BF6B-32787A738BE5}" type="slidenum">
              <a:rPr lang="en-US" smtClean="0">
                <a:latin typeface="Times New Roman" pitchFamily="18" charset="0"/>
              </a:rPr>
              <a:pPr/>
              <a:t>29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7373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7373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7885F0A-8B80-4B3D-A858-8DEAEED87AA6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373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639EB7-8206-4BB7-B56E-12F3D76EBC2B}" type="slidenum">
              <a:rPr lang="en-US" smtClean="0">
                <a:latin typeface="Times New Roman" pitchFamily="18" charset="0"/>
              </a:rPr>
              <a:pPr/>
              <a:t>30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7475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7475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1E2081-4049-4D47-A3A7-01D2BE0F7D25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475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651A8-26B2-4EFD-9BB2-6921535CA990}" type="slidenum">
              <a:rPr lang="en-US" smtClean="0">
                <a:latin typeface="Times New Roman" pitchFamily="18" charset="0"/>
              </a:rPr>
              <a:pPr/>
              <a:t>31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7578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7578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874540B-803D-4B36-9F1A-7021AD8D037E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578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A58AB3-2708-45A1-A711-96CD2B5BE07C}" type="slidenum">
              <a:rPr lang="en-US" smtClean="0">
                <a:latin typeface="Times New Roman" pitchFamily="18" charset="0"/>
              </a:rPr>
              <a:pPr/>
              <a:t>32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6861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6861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7E06BE5-976A-43BF-85AF-38230C736CEC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861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6E0E24-DC79-4734-8FAF-04E386A99E79}" type="slidenum">
              <a:rPr lang="en-US" smtClean="0">
                <a:latin typeface="Times New Roman" pitchFamily="18" charset="0"/>
              </a:rPr>
              <a:pPr/>
              <a:t>33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969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4506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4506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35D2753-71B8-42B9-A6BA-904A91F706ED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506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822AC2-FB66-467F-8585-0592D0B9489B}" type="slidenum">
              <a:rPr lang="en-US" smtClean="0">
                <a:latin typeface="Times New Roman" pitchFamily="18" charset="0"/>
              </a:rPr>
              <a:pPr/>
              <a:t>4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6963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6963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176FF4F-F9E7-4E36-9C27-1BF27304E1E1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963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35B93-5EA3-4D7E-9091-09AD2C195581}" type="slidenum">
              <a:rPr lang="en-US" smtClean="0">
                <a:latin typeface="Times New Roman" pitchFamily="18" charset="0"/>
              </a:rPr>
              <a:pPr/>
              <a:t>34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251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7885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7885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D14F3DB-ED68-4256-9DF6-B762CCA63B58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885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CCCE3A-3CAD-4AA5-975C-48FD04CA46D2}" type="slidenum">
              <a:rPr lang="en-US" smtClean="0">
                <a:latin typeface="Times New Roman" pitchFamily="18" charset="0"/>
              </a:rPr>
              <a:pPr/>
              <a:t>35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4608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4608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956DFEC-7935-486B-B653-AC73C0EF6197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608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86CF72-961D-4598-B6F8-E37AC2DF9AB4}" type="slidenum">
              <a:rPr lang="en-US" smtClean="0">
                <a:latin typeface="Times New Roman" pitchFamily="18" charset="0"/>
              </a:rPr>
              <a:pPr/>
              <a:t>5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4608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4608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956DFEC-7935-486B-B653-AC73C0EF6197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608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86CF72-961D-4598-B6F8-E37AC2DF9AB4}" type="slidenum">
              <a:rPr lang="en-US" smtClean="0">
                <a:latin typeface="Times New Roman" pitchFamily="18" charset="0"/>
              </a:rPr>
              <a:pPr/>
              <a:t>6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7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4813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4813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8CD5E57-01F9-496D-B981-83B668565EB9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813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E8DD7-915B-44B1-8875-48750B930939}" type="slidenum">
              <a:rPr lang="en-US" smtClean="0">
                <a:latin typeface="Times New Roman" pitchFamily="18" charset="0"/>
              </a:rPr>
              <a:pPr/>
              <a:t>7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4915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4915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ADD92F8-9F49-4B20-B0A7-D76AF1F0C140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BCD95-D1E1-4CAC-8EB5-95D4DB481C63}" type="slidenum">
              <a:rPr lang="en-US" smtClean="0">
                <a:latin typeface="Times New Roman" pitchFamily="18" charset="0"/>
              </a:rPr>
              <a:pPr/>
              <a:t>8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5018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5018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4E9C46A-3085-4AA9-9BAA-7118D870E8D0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018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CC8136-24F5-4B30-AC16-B077492FB578}" type="slidenum">
              <a:rPr lang="en-US" smtClean="0">
                <a:latin typeface="Times New Roman" pitchFamily="18" charset="0"/>
              </a:rPr>
              <a:pPr/>
              <a:t>9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>
              <a:latin typeface="Times New Roman" pitchFamily="18" charset="0"/>
            </a:endParaRPr>
          </a:p>
        </p:txBody>
      </p:sp>
      <p:sp>
        <p:nvSpPr>
          <p:cNvPr id="5120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pitchFamily="18" charset="0"/>
              </a:rPr>
              <a:t>Eleanor M. Savko</a:t>
            </a:r>
          </a:p>
        </p:txBody>
      </p:sp>
      <p:sp>
        <p:nvSpPr>
          <p:cNvPr id="5120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54473D0-6B81-4ABA-BB3D-8CB400615C40}" type="datetime1">
              <a:rPr lang="en-US" smtClean="0">
                <a:latin typeface="Times New Roman" pitchFamily="18" charset="0"/>
              </a:rPr>
              <a:pPr/>
              <a:t>1/28/2019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120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398640-38AF-4202-A469-B5F95CD34899}" type="slidenum">
              <a:rPr lang="en-US" smtClean="0">
                <a:latin typeface="Times New Roman" pitchFamily="18" charset="0"/>
              </a:rPr>
              <a:pPr/>
              <a:t>10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AE4A3-A9F7-4179-BCA4-8D154FCD49AF}" type="datetimeFigureOut">
              <a:rPr lang="en-CA" smtClean="0"/>
              <a:t>28/01/2019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F752E-B9FD-4BA3-BF3B-7399EB72A5E2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 descr="Asset 200@4x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0" y="5791200"/>
            <a:ext cx="9144000" cy="18048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slide" Target="slide2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slide" Target="slide2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3.xml"/><Relationship Id="rId18" Type="http://schemas.openxmlformats.org/officeDocument/2006/relationships/slide" Target="slide33.xml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openxmlformats.org/officeDocument/2006/relationships/slide" Target="slide15.xml"/><Relationship Id="rId17" Type="http://schemas.openxmlformats.org/officeDocument/2006/relationships/slide" Target="slide25.xml"/><Relationship Id="rId2" Type="http://schemas.openxmlformats.org/officeDocument/2006/relationships/notesSlide" Target="../notesSlides/notesSlide1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slide" Target="slide7.xml"/><Relationship Id="rId5" Type="http://schemas.openxmlformats.org/officeDocument/2006/relationships/slide" Target="slide19.xml"/><Relationship Id="rId15" Type="http://schemas.openxmlformats.org/officeDocument/2006/relationships/slide" Target="slide9.xml"/><Relationship Id="rId10" Type="http://schemas.openxmlformats.org/officeDocument/2006/relationships/slide" Target="slide29.xml"/><Relationship Id="rId19" Type="http://schemas.openxmlformats.org/officeDocument/2006/relationships/image" Target="../media/image8.jpeg"/><Relationship Id="rId4" Type="http://schemas.openxmlformats.org/officeDocument/2006/relationships/slide" Target="slide11.xml"/><Relationship Id="rId9" Type="http://schemas.openxmlformats.org/officeDocument/2006/relationships/slide" Target="slide21.xml"/><Relationship Id="rId14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slide" Target="slide2.xml"/><Relationship Id="rId4" Type="http://schemas.openxmlformats.org/officeDocument/2006/relationships/image" Target="../media/image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2.xml"/><Relationship Id="rId10" Type="http://schemas.openxmlformats.org/officeDocument/2006/relationships/image" Target="../media/image15.png"/><Relationship Id="rId4" Type="http://schemas.openxmlformats.org/officeDocument/2006/relationships/image" Target="../media/image4.sv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F4A0970-7A22-47A8-931E-98528572A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4600" y="3603625"/>
            <a:ext cx="4114800" cy="1999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2800"/>
            <a:ext cx="7772400" cy="1470025"/>
          </a:xfrm>
        </p:spPr>
        <p:txBody>
          <a:bodyPr/>
          <a:lstStyle/>
          <a:p>
            <a:r>
              <a:rPr lang="en-CA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PLANT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62F674D-2D1E-4364-AC49-82863FB7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4182" y="731269"/>
            <a:ext cx="5295636" cy="243467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8DF1448-E329-46CB-9C80-47BA0A851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3600" y="806727"/>
            <a:ext cx="5181600" cy="2393673"/>
          </a:xfrm>
          <a:prstGeom prst="rect">
            <a:avLst/>
          </a:prstGeom>
        </p:spPr>
      </p:pic>
      <p:pic>
        <p:nvPicPr>
          <p:cNvPr id="1026" name="Picture 2" descr="Image result for jeopardy">
            <a:extLst>
              <a:ext uri="{FF2B5EF4-FFF2-40B4-BE49-F238E27FC236}">
                <a16:creationId xmlns:a16="http://schemas.microsoft.com/office/drawing/2014/main" id="{ABFFC194-1A82-4B6E-97EE-4AE0E5990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050" y="4321068"/>
            <a:ext cx="3771900" cy="128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092CB16-69E7-4C53-B8EC-7D2B243B8B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2297" y="1693044"/>
            <a:ext cx="2787350" cy="1931812"/>
          </a:xfrm>
          <a:prstGeom prst="rect">
            <a:avLst/>
          </a:prstGeom>
        </p:spPr>
      </p:pic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228600" y="228600"/>
            <a:ext cx="838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White-tailed deer, Saskatoon berries and  potash!</a:t>
            </a:r>
          </a:p>
        </p:txBody>
      </p:sp>
      <p:sp>
        <p:nvSpPr>
          <p:cNvPr id="7" name="Curved Left Arrow 6">
            <a:hlinkClick r:id="rId5" action="ppaction://hlinksldjump"/>
            <a:extLst>
              <a:ext uri="{FF2B5EF4-FFF2-40B4-BE49-F238E27FC236}">
                <a16:creationId xmlns:a16="http://schemas.microsoft.com/office/drawing/2014/main" id="{0461C76B-BEE4-4F05-A76E-515422D76215}"/>
              </a:ext>
            </a:extLst>
          </p:cNvPr>
          <p:cNvSpPr/>
          <p:nvPr/>
        </p:nvSpPr>
        <p:spPr>
          <a:xfrm>
            <a:off x="7956376" y="5029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98EA9-8E46-488A-AEEF-1B1E926576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7319" y="1771538"/>
            <a:ext cx="2597306" cy="177482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65DD8E0-9E46-491D-8CF3-9DC0D94C5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3819" y="1693045"/>
            <a:ext cx="2787351" cy="193181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DD03794-B32F-41FD-AE2C-156FC0797D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4200" y="3917365"/>
            <a:ext cx="2895602" cy="2006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D17E5B-4C04-4112-895D-6858B9920D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306" y="1771538"/>
            <a:ext cx="2638375" cy="1774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75E478-9BEF-4270-BAC4-D8703EFCC19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599" y="3997342"/>
            <a:ext cx="2729098" cy="18239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D69C62-C3F1-4A33-9173-55C83CF39236}"/>
              </a:ext>
            </a:extLst>
          </p:cNvPr>
          <p:cNvSpPr txBox="1"/>
          <p:nvPr/>
        </p:nvSpPr>
        <p:spPr>
          <a:xfrm>
            <a:off x="7620000" y="4294456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6B35C929-D101-465F-8771-7C4A3F9F7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4600" y="2731576"/>
            <a:ext cx="4125001" cy="3190804"/>
          </a:xfrm>
          <a:prstGeom prst="rect">
            <a:avLst/>
          </a:prstGeom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5 ingredients </a:t>
            </a:r>
          </a:p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 needed to make </a:t>
            </a:r>
          </a:p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healthy soil??</a:t>
            </a:r>
          </a:p>
        </p:txBody>
      </p:sp>
      <p:pic>
        <p:nvPicPr>
          <p:cNvPr id="2" name="Picture 2" descr="http://www.hylandseeds.com/images/soil%20phot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6999" y="2819399"/>
            <a:ext cx="3896401" cy="301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62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447800" y="3171825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9941" name="TextBox 4"/>
          <p:cNvSpPr txBox="1">
            <a:spLocks noChangeArrowheads="1"/>
          </p:cNvSpPr>
          <p:nvPr/>
        </p:nvSpPr>
        <p:spPr bwMode="auto">
          <a:xfrm>
            <a:off x="368424" y="1036712"/>
            <a:ext cx="855955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algn="l">
              <a:buAutoNum type="arabicPeriod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Minerals</a:t>
            </a:r>
          </a:p>
          <a:p>
            <a:pPr marL="742950" indent="-742950" algn="l">
              <a:buAutoNum type="arabicPeriod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Water </a:t>
            </a:r>
          </a:p>
          <a:p>
            <a:pPr marL="742950" indent="-742950" algn="l">
              <a:buAutoNum type="arabicPeriod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Organic matter</a:t>
            </a:r>
          </a:p>
          <a:p>
            <a:pPr marL="742950" indent="-742950" algn="l">
              <a:buAutoNum type="arabicPeriod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Air</a:t>
            </a:r>
          </a:p>
          <a:p>
            <a:pPr marL="742950" indent="-742950" algn="l">
              <a:buAutoNum type="arabicPeriod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Living organisms</a:t>
            </a:r>
          </a:p>
        </p:txBody>
      </p:sp>
      <p:sp>
        <p:nvSpPr>
          <p:cNvPr id="5" name="Curved Left Arrow 6">
            <a:hlinkClick r:id="rId3" action="ppaction://hlinksldjump"/>
            <a:extLst>
              <a:ext uri="{FF2B5EF4-FFF2-40B4-BE49-F238E27FC236}">
                <a16:creationId xmlns:a16="http://schemas.microsoft.com/office/drawing/2014/main" id="{F4D0B798-A21A-4756-96D9-28CF4DC3A665}"/>
              </a:ext>
            </a:extLst>
          </p:cNvPr>
          <p:cNvSpPr/>
          <p:nvPr/>
        </p:nvSpPr>
        <p:spPr>
          <a:xfrm>
            <a:off x="7956376" y="5029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B724D-7CF9-4924-AB6E-FF8499DA0DBC}"/>
              </a:ext>
            </a:extLst>
          </p:cNvPr>
          <p:cNvSpPr txBox="1"/>
          <p:nvPr/>
        </p:nvSpPr>
        <p:spPr>
          <a:xfrm>
            <a:off x="7620000" y="4294456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</p:spTree>
    <p:extLst>
      <p:ext uri="{BB962C8B-B14F-4D97-AF65-F5344CB8AC3E}">
        <p14:creationId xmlns:p14="http://schemas.microsoft.com/office/powerpoint/2010/main" val="7117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4671C1F-1F26-4A9E-88A8-386047239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2600" y="2731576"/>
            <a:ext cx="5562600" cy="305962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69047A3-6EF0-458D-A177-D0039FCF1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142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Why are animals like pigs and chickens usually kept inside barns?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4B7FC-AC98-4B3B-B8DB-BAA3AAB239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0" y="2819400"/>
            <a:ext cx="5334000" cy="28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6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A345B529-C89A-42FF-8AA5-CA2ADD812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1000"/>
            <a:ext cx="88392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Barns help to protect livestock from extreme weather, diseases and predators like wolves and coyotes.</a:t>
            </a:r>
          </a:p>
          <a:p>
            <a:pPr algn="ctr"/>
            <a:endParaRPr lang="en-C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Barns also allow farmers to make sure animals are healthy and that they receive enough food and water.</a:t>
            </a:r>
          </a:p>
        </p:txBody>
      </p:sp>
      <p:sp>
        <p:nvSpPr>
          <p:cNvPr id="3" name="Curved Left Arrow 6">
            <a:hlinkClick r:id="rId2" action="ppaction://hlinksldjump"/>
            <a:extLst>
              <a:ext uri="{FF2B5EF4-FFF2-40B4-BE49-F238E27FC236}">
                <a16:creationId xmlns:a16="http://schemas.microsoft.com/office/drawing/2014/main" id="{FE48CF75-D7A8-453C-8D11-A9C28B37D9C1}"/>
              </a:ext>
            </a:extLst>
          </p:cNvPr>
          <p:cNvSpPr/>
          <p:nvPr/>
        </p:nvSpPr>
        <p:spPr>
          <a:xfrm>
            <a:off x="7620000" y="54864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E8457-6B30-410A-996A-14610FF1FAC5}"/>
              </a:ext>
            </a:extLst>
          </p:cNvPr>
          <p:cNvSpPr txBox="1"/>
          <p:nvPr/>
        </p:nvSpPr>
        <p:spPr>
          <a:xfrm>
            <a:off x="7451812" y="6279344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</p:spTree>
    <p:extLst>
      <p:ext uri="{BB962C8B-B14F-4D97-AF65-F5344CB8AC3E}">
        <p14:creationId xmlns:p14="http://schemas.microsoft.com/office/powerpoint/2010/main" val="3582783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04800" y="941725"/>
            <a:ext cx="8568951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Fossil fuels, such as coal, oil, and natural gas, are used to manufacture products and heat our homes. Where do Fossil fuels come from?</a:t>
            </a:r>
          </a:p>
        </p:txBody>
      </p:sp>
    </p:spTree>
    <p:extLst>
      <p:ext uri="{BB962C8B-B14F-4D97-AF65-F5344CB8AC3E}">
        <p14:creationId xmlns:p14="http://schemas.microsoft.com/office/powerpoint/2010/main" val="3076204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CF830D3-E53D-4325-9390-4633B2F63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487564"/>
            <a:ext cx="3352800" cy="2573298"/>
          </a:xfrm>
          <a:prstGeom prst="rect">
            <a:avLst/>
          </a:prstGeom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1510" name="TextBox 9"/>
          <p:cNvSpPr txBox="1">
            <a:spLocks noChangeArrowheads="1"/>
          </p:cNvSpPr>
          <p:nvPr/>
        </p:nvSpPr>
        <p:spPr bwMode="auto">
          <a:xfrm>
            <a:off x="216025" y="404664"/>
            <a:ext cx="877557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Fossil fuels were formed from the decomposition of ancient plants and animals over millions of years. They are found buried within the Earth!</a:t>
            </a:r>
          </a:p>
        </p:txBody>
      </p:sp>
      <p:sp>
        <p:nvSpPr>
          <p:cNvPr id="6" name="Curved Left Arrow 6">
            <a:hlinkClick r:id="rId5" action="ppaction://hlinksldjump"/>
            <a:extLst>
              <a:ext uri="{FF2B5EF4-FFF2-40B4-BE49-F238E27FC236}">
                <a16:creationId xmlns:a16="http://schemas.microsoft.com/office/drawing/2014/main" id="{ACE787E7-054C-4674-A7A4-7F969DE8283D}"/>
              </a:ext>
            </a:extLst>
          </p:cNvPr>
          <p:cNvSpPr/>
          <p:nvPr/>
        </p:nvSpPr>
        <p:spPr>
          <a:xfrm>
            <a:off x="7956376" y="5029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AD672028-8820-49B5-A955-1802022D6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363" y="3598068"/>
            <a:ext cx="3182124" cy="23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BEA41F-ECB4-454A-AF8D-40E8D9376DB0}"/>
              </a:ext>
            </a:extLst>
          </p:cNvPr>
          <p:cNvSpPr txBox="1"/>
          <p:nvPr/>
        </p:nvSpPr>
        <p:spPr>
          <a:xfrm>
            <a:off x="7620000" y="4294456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</p:spTree>
    <p:extLst>
      <p:ext uri="{BB962C8B-B14F-4D97-AF65-F5344CB8AC3E}">
        <p14:creationId xmlns:p14="http://schemas.microsoft.com/office/powerpoint/2010/main" val="932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CF2CE8A-1A72-4C31-8FD7-17D253F85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1690" y="2286000"/>
            <a:ext cx="5192407" cy="327660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294F01D-B787-40E5-9F4D-4017683B9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24" y="609600"/>
            <a:ext cx="856895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is biosecurity and why is it important?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B3493-C452-4333-A76F-EB595F111D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090" y="2514600"/>
            <a:ext cx="491582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32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C0E0397B-5A22-4765-AA5A-ECAF9D780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534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Biosecurity describes steps taken to keep animals healthy by preventing the spread of disease. </a:t>
            </a:r>
          </a:p>
          <a:p>
            <a:pPr algn="ctr"/>
            <a:endParaRPr lang="en-C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Some biosecurity practices include wearing special clothing when entering a barn and limiting visitors.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0DC14-7D14-44F4-AE3F-63CCF87F1BA1}"/>
              </a:ext>
            </a:extLst>
          </p:cNvPr>
          <p:cNvSpPr txBox="1"/>
          <p:nvPr/>
        </p:nvSpPr>
        <p:spPr>
          <a:xfrm>
            <a:off x="7788188" y="6230034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  <p:sp>
        <p:nvSpPr>
          <p:cNvPr id="3" name="Curved Left Arrow 6">
            <a:hlinkClick r:id="rId3" action="ppaction://hlinksldjump"/>
            <a:extLst>
              <a:ext uri="{FF2B5EF4-FFF2-40B4-BE49-F238E27FC236}">
                <a16:creationId xmlns:a16="http://schemas.microsoft.com/office/drawing/2014/main" id="{9C444944-2499-45E7-8194-5324917B7C72}"/>
              </a:ext>
            </a:extLst>
          </p:cNvPr>
          <p:cNvSpPr/>
          <p:nvPr/>
        </p:nvSpPr>
        <p:spPr>
          <a:xfrm>
            <a:off x="7956376" y="5376823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60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2C54BE9-68D3-48FC-9912-AD87D408E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2057400"/>
            <a:ext cx="3352800" cy="3657600"/>
          </a:xfrm>
          <a:prstGeom prst="rect">
            <a:avLst/>
          </a:prstGeom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4339" name="AutoShape 3">
            <a:hlinkClick r:id="" action="ppaction://noaction" highlightClick="1"/>
            <a:hlinkHover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0" y="6172200"/>
            <a:ext cx="1143000" cy="6858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0" y="45845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Why do farmers practice </a:t>
            </a:r>
          </a:p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crop rotation?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28F200-5CC3-4158-A615-33BC9BDE06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626"/>
          <a:stretch/>
        </p:blipFill>
        <p:spPr>
          <a:xfrm>
            <a:off x="3036495" y="2173418"/>
            <a:ext cx="307101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29175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2000" b="0" cap="all" dirty="0" err="1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SasK</a:t>
                      </a:r>
                      <a:endParaRPr lang="en-US" sz="2000" b="0" cap="all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algn="ctr"/>
                      <a:r>
                        <a:rPr lang="en-US" sz="2000" b="0" cap="all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Agriculture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cap="all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Agriculture</a:t>
                      </a:r>
                    </a:p>
                    <a:p>
                      <a:pPr algn="ctr"/>
                      <a:r>
                        <a:rPr lang="en-US" sz="2000" b="0" cap="all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basics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cap="all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Farming in 2018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cap="all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Canada and the World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3" action="ppaction://hlinksldjump"/>
                        </a:rPr>
                        <a:t>$100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4" action="ppaction://hlinksldjump"/>
                        </a:rPr>
                        <a:t>$100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5" action="ppaction://hlinksldjump"/>
                        </a:rPr>
                        <a:t>$100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6" action="ppaction://hlinksldjump"/>
                        </a:rPr>
                        <a:t>$100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7" action="ppaction://hlinksldjump"/>
                        </a:rPr>
                        <a:t>$200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8" action="ppaction://hlinksldjump"/>
                        </a:rPr>
                        <a:t>$200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9" action="ppaction://hlinksldjump"/>
                        </a:rPr>
                        <a:t>$200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10" action="ppaction://hlinksldjump"/>
                        </a:rPr>
                        <a:t>$200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11" action="ppaction://hlinksldjump"/>
                        </a:rPr>
                        <a:t>$300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12" action="ppaction://hlinksldjump"/>
                        </a:rPr>
                        <a:t>$300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13" action="ppaction://hlinksldjump"/>
                        </a:rPr>
                        <a:t>$300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14" action="ppaction://hlinksldjump"/>
                        </a:rPr>
                        <a:t>$300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15" action="ppaction://hlinksldjump"/>
                        </a:rPr>
                        <a:t>$400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16" action="ppaction://hlinksldjump"/>
                        </a:rPr>
                        <a:t>$400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17" action="ppaction://hlinksldjump"/>
                        </a:rPr>
                        <a:t>$400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itchFamily="34" charset="0"/>
                          <a:hlinkClick r:id="rId18" action="ppaction://hlinksldjump"/>
                        </a:rPr>
                        <a:t>$400</a:t>
                      </a:r>
                      <a:endParaRPr lang="en-US" sz="5400" b="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4" name="Rectangle 63"/>
          <p:cNvSpPr/>
          <p:nvPr/>
        </p:nvSpPr>
        <p:spPr>
          <a:xfrm>
            <a:off x="0" y="1268760"/>
            <a:ext cx="9144000" cy="144016"/>
          </a:xfrm>
          <a:prstGeom prst="rect">
            <a:avLst/>
          </a:prstGeom>
          <a:blipFill>
            <a:blip r:embed="rId19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ame 6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22"/>
            </a:avLst>
          </a:prstGeom>
          <a:blipFill>
            <a:blip r:embed="rId19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B49789B-B722-400B-9AAD-3783E382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534400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Planting different crops on a piece of land from year to year helps prevent the build up of diseases, pests and insects. </a:t>
            </a:r>
          </a:p>
          <a:p>
            <a:pPr algn="ctr"/>
            <a:endParaRPr lang="en-CA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Different crops also need different nutrients, so rotating crops helps keep  the soil healthy.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9F03B-BCE2-4219-B503-C3A7E158D6DA}"/>
              </a:ext>
            </a:extLst>
          </p:cNvPr>
          <p:cNvSpPr txBox="1"/>
          <p:nvPr/>
        </p:nvSpPr>
        <p:spPr>
          <a:xfrm>
            <a:off x="6693024" y="5213836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  <p:sp>
        <p:nvSpPr>
          <p:cNvPr id="6" name="Curved Left Arrow 6">
            <a:hlinkClick r:id="rId3" action="ppaction://hlinksldjump"/>
            <a:extLst>
              <a:ext uri="{FF2B5EF4-FFF2-40B4-BE49-F238E27FC236}">
                <a16:creationId xmlns:a16="http://schemas.microsoft.com/office/drawing/2014/main" id="{4BE7AC95-FC93-4A4F-9180-C9C338814B43}"/>
              </a:ext>
            </a:extLst>
          </p:cNvPr>
          <p:cNvSpPr/>
          <p:nvPr/>
        </p:nvSpPr>
        <p:spPr>
          <a:xfrm>
            <a:off x="7956376" y="5029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24D5DCE-9117-4D12-81A7-3DB196FA7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3600" y="2209801"/>
            <a:ext cx="4800600" cy="3276599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447800" y="3168650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467544" y="458450"/>
            <a:ext cx="813690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is Conservation Tillage?</a:t>
            </a:r>
          </a:p>
        </p:txBody>
      </p:sp>
      <p:pic>
        <p:nvPicPr>
          <p:cNvPr id="2050" name="Picture 2" descr="Conservation Tillage">
            <a:extLst>
              <a:ext uri="{FF2B5EF4-FFF2-40B4-BE49-F238E27FC236}">
                <a16:creationId xmlns:a16="http://schemas.microsoft.com/office/drawing/2014/main" id="{CB257D9E-434C-49F8-B334-90F5F4CF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3144" y="2362200"/>
            <a:ext cx="4557712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DFF73C6-C771-45EF-88CA-B3B9D26E3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839200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Conservation tillage means  that crops are grown with little or no cultivation of the soil. </a:t>
            </a:r>
          </a:p>
          <a:p>
            <a:pPr algn="ctr"/>
            <a:endParaRPr lang="en-C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Plant materials from the previous year are left in the ground to provide organic matter and prevent erosion.</a:t>
            </a:r>
          </a:p>
          <a:p>
            <a:pPr algn="ctr"/>
            <a:endParaRPr lang="en-CA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Curved Left Arrow 6">
            <a:hlinkClick r:id="rId3" action="ppaction://hlinksldjump"/>
            <a:extLst>
              <a:ext uri="{FF2B5EF4-FFF2-40B4-BE49-F238E27FC236}">
                <a16:creationId xmlns:a16="http://schemas.microsoft.com/office/drawing/2014/main" id="{FA21EAA4-A4DB-4A40-91D5-CF7A21D2B29E}"/>
              </a:ext>
            </a:extLst>
          </p:cNvPr>
          <p:cNvSpPr/>
          <p:nvPr/>
        </p:nvSpPr>
        <p:spPr>
          <a:xfrm>
            <a:off x="7956376" y="5029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C1C30-A7A1-47BE-B711-A09A4705F9F7}"/>
              </a:ext>
            </a:extLst>
          </p:cNvPr>
          <p:cNvSpPr txBox="1"/>
          <p:nvPr/>
        </p:nvSpPr>
        <p:spPr>
          <a:xfrm>
            <a:off x="6781800" y="5241739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953589C-C82D-481D-A98A-449574940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400" y="2133600"/>
            <a:ext cx="4267200" cy="3733800"/>
          </a:xfrm>
          <a:prstGeom prst="rect">
            <a:avLst/>
          </a:prstGeom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447800" y="3171825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8435" name="AutoShape 3">
            <a:hlinkClick r:id="" action="ppaction://noaction" highlightClick="1"/>
            <a:hlinkHover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0" y="6172200"/>
            <a:ext cx="1143000" cy="6858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0" y="45845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is Precision </a:t>
            </a:r>
          </a:p>
          <a:p>
            <a:pPr algn="ctr"/>
            <a:r>
              <a:rPr lang="en-C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Farming?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6A2078-3546-4383-A2FD-28F5C44F00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67" r="21666"/>
          <a:stretch/>
        </p:blipFill>
        <p:spPr>
          <a:xfrm>
            <a:off x="2547655" y="2280376"/>
            <a:ext cx="4048689" cy="344768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1E3036A-BF6E-45CA-A2A3-E4E994911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8392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Precision farming uses technology to analyze fields for soil fertility, moisture levels and crop production.</a:t>
            </a:r>
          </a:p>
          <a:p>
            <a:pPr algn="ctr"/>
            <a:endParaRPr lang="en-C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C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Farmers can target areas where specific amounts of water, nutrients or pesticides are needed, rather than use the same amount across the whole field. </a:t>
            </a:r>
          </a:p>
          <a:p>
            <a:pPr algn="ctr"/>
            <a:endParaRPr lang="en-C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Curved Left Arrow 6">
            <a:hlinkClick r:id="rId3" action="ppaction://hlinksldjump"/>
            <a:extLst>
              <a:ext uri="{FF2B5EF4-FFF2-40B4-BE49-F238E27FC236}">
                <a16:creationId xmlns:a16="http://schemas.microsoft.com/office/drawing/2014/main" id="{F4C921EB-311A-43BC-84B8-33D27FC94571}"/>
              </a:ext>
            </a:extLst>
          </p:cNvPr>
          <p:cNvSpPr/>
          <p:nvPr/>
        </p:nvSpPr>
        <p:spPr>
          <a:xfrm>
            <a:off x="7772400" y="5410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C56ED5-5C1F-45D0-A05A-02CE498507D6}"/>
              </a:ext>
            </a:extLst>
          </p:cNvPr>
          <p:cNvSpPr txBox="1"/>
          <p:nvPr/>
        </p:nvSpPr>
        <p:spPr>
          <a:xfrm>
            <a:off x="7607424" y="6248400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953E759-1A92-4C85-8703-69CCBA049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2200" y="2886255"/>
            <a:ext cx="4419600" cy="3071052"/>
          </a:xfrm>
          <a:prstGeom prst="rect">
            <a:avLst/>
          </a:prstGeom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0" y="112455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Agriculture is a major part of Canada’s economy. How many Canadians have jobs in Agriculture?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A7E31-E70F-43B1-82C6-3AF8E67AEC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452" y="2999476"/>
            <a:ext cx="4197096" cy="28446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152400" y="457200"/>
            <a:ext cx="8775576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Approximately 1 in 8 Canadians works in Agriculture </a:t>
            </a:r>
          </a:p>
          <a:p>
            <a:pPr algn="ctr"/>
            <a:r>
              <a:rPr lang="en-C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(that’s about 4.6  Million people)</a:t>
            </a:r>
          </a:p>
        </p:txBody>
      </p:sp>
      <p:sp>
        <p:nvSpPr>
          <p:cNvPr id="5" name="Curved Left Arrow 6">
            <a:hlinkClick r:id="rId3" action="ppaction://hlinksldjump"/>
            <a:extLst>
              <a:ext uri="{FF2B5EF4-FFF2-40B4-BE49-F238E27FC236}">
                <a16:creationId xmlns:a16="http://schemas.microsoft.com/office/drawing/2014/main" id="{B71351C0-F9F1-41F8-A51F-99584AA8F20C}"/>
              </a:ext>
            </a:extLst>
          </p:cNvPr>
          <p:cNvSpPr/>
          <p:nvPr/>
        </p:nvSpPr>
        <p:spPr>
          <a:xfrm>
            <a:off x="8027602" y="5440985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30F2E6-81F1-4F0C-A621-766AAEE4C1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096" y="2590800"/>
            <a:ext cx="2507808" cy="2654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B2FC3E-B3B8-46A5-B4F4-0ACFD4B40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65" y="2479942"/>
            <a:ext cx="2371735" cy="28952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6E10C8-2041-4265-978E-152AF0A968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8"/>
          <a:stretch/>
        </p:blipFill>
        <p:spPr>
          <a:xfrm>
            <a:off x="5638800" y="2479943"/>
            <a:ext cx="2414487" cy="2895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6E6645-1A8F-4280-8909-AA2821952806}"/>
              </a:ext>
            </a:extLst>
          </p:cNvPr>
          <p:cNvSpPr txBox="1"/>
          <p:nvPr/>
        </p:nvSpPr>
        <p:spPr>
          <a:xfrm>
            <a:off x="7788188" y="6233073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73A997E-DD7F-4DAB-A91B-C4226DE58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3582" y="2430615"/>
            <a:ext cx="4472218" cy="3208185"/>
          </a:xfrm>
          <a:prstGeom prst="rect">
            <a:avLst/>
          </a:prstGeom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CA" sz="3600">
              <a:solidFill>
                <a:schemeClr val="bg1"/>
              </a:solidFill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276761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How much of Canada’s land is used for farming?</a:t>
            </a:r>
            <a:endParaRPr lang="en-CA" sz="4400" dirty="0">
              <a:latin typeface="+mj-lt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BCCC1C4-5F01-42D4-A043-FF52515CF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04395"/>
            <a:ext cx="3505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indent="-742950">
              <a:spcBef>
                <a:spcPct val="50000"/>
              </a:spcBef>
              <a:buAutoNum type="alphaLcPeriod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50%</a:t>
            </a:r>
          </a:p>
          <a:p>
            <a:pPr marL="742950" indent="-742950">
              <a:spcBef>
                <a:spcPct val="50000"/>
              </a:spcBef>
              <a:buAutoNum type="alphaLcPeriod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7%</a:t>
            </a:r>
          </a:p>
          <a:p>
            <a:pPr marL="742950" indent="-742950">
              <a:spcBef>
                <a:spcPct val="50000"/>
              </a:spcBef>
              <a:buAutoNum type="alphaLcPeriod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25%</a:t>
            </a:r>
          </a:p>
          <a:p>
            <a:pPr marL="742950" indent="-742950">
              <a:spcBef>
                <a:spcPct val="50000"/>
              </a:spcBef>
              <a:buAutoNum type="alphaLcPeriod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80%</a:t>
            </a:r>
            <a:r>
              <a:rPr lang="en-CA" sz="4000" dirty="0">
                <a:latin typeface="+mj-lt"/>
              </a:rPr>
              <a:t>	</a:t>
            </a:r>
          </a:p>
          <a:p>
            <a:pPr>
              <a:spcBef>
                <a:spcPct val="50000"/>
              </a:spcBef>
            </a:pPr>
            <a:endParaRPr lang="en-CA" sz="40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C64D33-5247-4880-A934-7EB144FA4B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8609" y="2552549"/>
            <a:ext cx="4245785" cy="299576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447800" y="3171825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CA" sz="3600">
              <a:solidFill>
                <a:schemeClr val="bg1"/>
              </a:solidFill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33400" y="152400"/>
            <a:ext cx="8077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Despite it’s large size, only about 7% of Canada’s land is used for Agriculture</a:t>
            </a:r>
          </a:p>
        </p:txBody>
      </p:sp>
      <p:sp>
        <p:nvSpPr>
          <p:cNvPr id="5" name="Curved Left Arrow 6">
            <a:hlinkClick r:id="rId3" action="ppaction://hlinksldjump"/>
            <a:extLst>
              <a:ext uri="{FF2B5EF4-FFF2-40B4-BE49-F238E27FC236}">
                <a16:creationId xmlns:a16="http://schemas.microsoft.com/office/drawing/2014/main" id="{FD435ADD-1DC7-4586-A14F-38514F91545B}"/>
              </a:ext>
            </a:extLst>
          </p:cNvPr>
          <p:cNvSpPr/>
          <p:nvPr/>
        </p:nvSpPr>
        <p:spPr>
          <a:xfrm>
            <a:off x="7956376" y="5029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A5A7916-98E7-4284-BAF8-5514F1C8F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8400" y="2765378"/>
            <a:ext cx="4229534" cy="3178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9D89D-2230-44B1-A794-56B41ED128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978" y="2844024"/>
            <a:ext cx="3989500" cy="2992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528CB3-450E-4D11-9361-87EAA39878CF}"/>
              </a:ext>
            </a:extLst>
          </p:cNvPr>
          <p:cNvSpPr txBox="1"/>
          <p:nvPr/>
        </p:nvSpPr>
        <p:spPr>
          <a:xfrm>
            <a:off x="7620000" y="4294456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00C27EA-ABCB-45E7-9916-CA8AE1D40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9801" y="3021826"/>
            <a:ext cx="4724400" cy="2845574"/>
          </a:xfrm>
          <a:prstGeom prst="rect">
            <a:avLst/>
          </a:prstGeom>
        </p:spPr>
      </p:pic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4819" name="AutoShape 3">
            <a:hlinkClick r:id="" action="ppaction://noaction" highlightClick="1"/>
            <a:hlinkHover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0" y="6172200"/>
            <a:ext cx="1143000" cy="6858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76200" y="103525"/>
            <a:ext cx="8991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Canada is the leading exporter of pulses, like lentils and peas. What country is our top pulse trading partner?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E5511-7255-4ABE-A5A0-6F3428FA74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114576"/>
            <a:ext cx="4572000" cy="26600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1F72A7F-6231-4302-87C1-CE5B5DC2E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3826" y="2895600"/>
            <a:ext cx="4076347" cy="2677656"/>
          </a:xfrm>
          <a:prstGeom prst="rect">
            <a:avLst/>
          </a:prstGeom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251520" y="304800"/>
            <a:ext cx="864096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Why is Saskatchewan known as Canada’s Breadbasket?</a:t>
            </a:r>
            <a:endParaRPr lang="en-CA" sz="3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5A1A6-BFF9-40F7-9177-04E628B0C8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12105" r="7170" b="3156"/>
          <a:stretch/>
        </p:blipFill>
        <p:spPr>
          <a:xfrm>
            <a:off x="2569031" y="3026574"/>
            <a:ext cx="3984170" cy="245982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121BBA3-2C44-4187-BF9B-E1DB815D3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1200" y="2438400"/>
            <a:ext cx="5181600" cy="3232630"/>
          </a:xfrm>
          <a:prstGeom prst="rect">
            <a:avLst/>
          </a:prstGeom>
        </p:spPr>
      </p:pic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447800" y="3168650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323528" y="685800"/>
            <a:ext cx="84969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India!</a:t>
            </a:r>
          </a:p>
        </p:txBody>
      </p:sp>
      <p:sp>
        <p:nvSpPr>
          <p:cNvPr id="5" name="Curved Left Arrow 6">
            <a:hlinkClick r:id="rId5" action="ppaction://hlinksldjump"/>
            <a:extLst>
              <a:ext uri="{FF2B5EF4-FFF2-40B4-BE49-F238E27FC236}">
                <a16:creationId xmlns:a16="http://schemas.microsoft.com/office/drawing/2014/main" id="{8D0EBAE2-8ED4-43D6-9E23-E8E9D1F37023}"/>
              </a:ext>
            </a:extLst>
          </p:cNvPr>
          <p:cNvSpPr/>
          <p:nvPr/>
        </p:nvSpPr>
        <p:spPr>
          <a:xfrm>
            <a:off x="7956376" y="5029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37D49-A49A-4F76-9CC1-EF52A4EC71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500" y="2590800"/>
            <a:ext cx="4953000" cy="3000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3A8679-8DBE-41E3-B7D6-96138B559272}"/>
              </a:ext>
            </a:extLst>
          </p:cNvPr>
          <p:cNvSpPr txBox="1"/>
          <p:nvPr/>
        </p:nvSpPr>
        <p:spPr>
          <a:xfrm>
            <a:off x="7620000" y="4294456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67691E9-38D0-4F87-B1C8-BDF86F55F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74135" y="3029126"/>
            <a:ext cx="2971800" cy="2928877"/>
          </a:xfrm>
          <a:prstGeom prst="rect">
            <a:avLst/>
          </a:prstGeom>
        </p:spPr>
      </p:pic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447800" y="3168650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140435" y="228600"/>
            <a:ext cx="88392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About 1/3 of the food produced for humans is lost or wasted . How is food  wasted in Canada?</a:t>
            </a:r>
          </a:p>
        </p:txBody>
      </p:sp>
      <p:pic>
        <p:nvPicPr>
          <p:cNvPr id="3074" name="Picture 2" descr="Food Waste">
            <a:extLst>
              <a:ext uri="{FF2B5EF4-FFF2-40B4-BE49-F238E27FC236}">
                <a16:creationId xmlns:a16="http://schemas.microsoft.com/office/drawing/2014/main" id="{B2FA2A56-EBC2-472B-93C3-545649384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6535" y="3168650"/>
            <a:ext cx="2690929" cy="269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447800" y="3171825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" name="Curved Left Arrow 6">
            <a:hlinkClick r:id="rId3" action="ppaction://hlinksldjump"/>
            <a:extLst>
              <a:ext uri="{FF2B5EF4-FFF2-40B4-BE49-F238E27FC236}">
                <a16:creationId xmlns:a16="http://schemas.microsoft.com/office/drawing/2014/main" id="{ADF3C17B-C021-4051-A5B5-9774C230F947}"/>
              </a:ext>
            </a:extLst>
          </p:cNvPr>
          <p:cNvSpPr/>
          <p:nvPr/>
        </p:nvSpPr>
        <p:spPr>
          <a:xfrm>
            <a:off x="7956376" y="5029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995E5CA-2DED-E147-BEB3-74CB9436C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7397"/>
            <a:ext cx="82296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Buying more than you need</a:t>
            </a:r>
          </a:p>
          <a:p>
            <a:endParaRPr lang="en-CA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Not using leftovers</a:t>
            </a:r>
          </a:p>
          <a:p>
            <a:endParaRPr lang="en-CA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Large portions at home or in restaurants</a:t>
            </a:r>
          </a:p>
          <a:p>
            <a:endParaRPr lang="en-CA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Throwing out food  that is past the best before date but still safe to eat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CC93C8-88D9-4504-A00B-9EEFC964FE11}"/>
              </a:ext>
            </a:extLst>
          </p:cNvPr>
          <p:cNvSpPr txBox="1"/>
          <p:nvPr/>
        </p:nvSpPr>
        <p:spPr>
          <a:xfrm>
            <a:off x="7620000" y="4294456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DD42FD7-1ED8-4A9E-92F4-2616BB39C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7400" y="2788546"/>
            <a:ext cx="4953000" cy="3002654"/>
          </a:xfrm>
          <a:prstGeom prst="rect">
            <a:avLst/>
          </a:prstGeom>
        </p:spPr>
      </p:pic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0723" name="AutoShape 3">
            <a:hlinkClick r:id="" action="ppaction://noaction" highlightClick="1"/>
            <a:hlinkHover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0" y="6172200"/>
            <a:ext cx="1143000" cy="6858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457200" y="609600"/>
            <a:ext cx="820891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are Canada’s top agricultural exports?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2C218-76CE-4746-BCEC-5258E21E42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374" y="2895600"/>
            <a:ext cx="4701251" cy="2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09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888976" y="381000"/>
            <a:ext cx="741682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Wheat</a:t>
            </a:r>
          </a:p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Canola</a:t>
            </a:r>
          </a:p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Soybeans</a:t>
            </a:r>
          </a:p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Cattle</a:t>
            </a:r>
          </a:p>
          <a:p>
            <a:pPr algn="ctr"/>
            <a:endParaRPr lang="en-C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 you think of some foods that Canada imports?</a:t>
            </a:r>
          </a:p>
        </p:txBody>
      </p:sp>
      <p:sp>
        <p:nvSpPr>
          <p:cNvPr id="5" name="Curved Left Arrow 6">
            <a:hlinkClick r:id="rId3" action="ppaction://hlinksldjump"/>
            <a:extLst>
              <a:ext uri="{FF2B5EF4-FFF2-40B4-BE49-F238E27FC236}">
                <a16:creationId xmlns:a16="http://schemas.microsoft.com/office/drawing/2014/main" id="{5ACA7A0F-59CF-474F-8CDD-375D3470BE42}"/>
              </a:ext>
            </a:extLst>
          </p:cNvPr>
          <p:cNvSpPr/>
          <p:nvPr/>
        </p:nvSpPr>
        <p:spPr>
          <a:xfrm>
            <a:off x="7956376" y="5029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E7FAB1-2904-4FBC-948C-8FF3EC2E4BA8}"/>
              </a:ext>
            </a:extLst>
          </p:cNvPr>
          <p:cNvSpPr txBox="1"/>
          <p:nvPr/>
        </p:nvSpPr>
        <p:spPr>
          <a:xfrm>
            <a:off x="7620000" y="4294456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</p:spTree>
    <p:extLst>
      <p:ext uri="{BB962C8B-B14F-4D97-AF65-F5344CB8AC3E}">
        <p14:creationId xmlns:p14="http://schemas.microsoft.com/office/powerpoint/2010/main" val="3990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8600" y="1700808"/>
            <a:ext cx="8763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 You for playing Plant Jeopardy!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4752975" y="2555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838200" y="457200"/>
            <a:ext cx="734481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Saskatchewan is the main producer of wheat in Canada and one of the largest in the world. Saskatchewan also has some of the richest agricultural soil in the world.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E01B66-14E2-46C2-8F2F-7FBA0A9FF7FD}"/>
              </a:ext>
            </a:extLst>
          </p:cNvPr>
          <p:cNvSpPr txBox="1"/>
          <p:nvPr/>
        </p:nvSpPr>
        <p:spPr>
          <a:xfrm>
            <a:off x="7620000" y="4294456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  <p:sp>
        <p:nvSpPr>
          <p:cNvPr id="7" name="Curved Left Arrow 6">
            <a:hlinkClick r:id="rId3" action="ppaction://hlinksldjump"/>
          </p:cNvPr>
          <p:cNvSpPr/>
          <p:nvPr/>
        </p:nvSpPr>
        <p:spPr>
          <a:xfrm>
            <a:off x="7956376" y="5029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3">
            <a:hlinkClick r:id="" action="ppaction://noaction" highlightClick="1"/>
            <a:hlinkHover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0" y="6172200"/>
            <a:ext cx="1143000" cy="6858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4549775" y="30527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Which of the following is NOT grown in Saskatchewan?</a:t>
            </a:r>
            <a:endParaRPr lang="en-CA" sz="4400" dirty="0">
              <a:latin typeface="+mj-lt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81E48EA-0E37-4FBF-8D3A-71AD5A6D50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0677" y="1447800"/>
            <a:ext cx="2819400" cy="2152289"/>
          </a:xfrm>
          <a:prstGeom prst="rect">
            <a:avLst/>
          </a:prstGeom>
        </p:spPr>
      </p:pic>
      <p:sp>
        <p:nvSpPr>
          <p:cNvPr id="21" name="Text Box 4">
            <a:extLst>
              <a:ext uri="{FF2B5EF4-FFF2-40B4-BE49-F238E27FC236}">
                <a16:creationId xmlns:a16="http://schemas.microsoft.com/office/drawing/2014/main" id="{1010AE93-FF13-41F9-BCE7-C832F4EDF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75" y="30527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5EC73F3-4554-468E-8F34-E6D482CA66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000" y="1429111"/>
            <a:ext cx="2819400" cy="215228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F8570E8-9328-468C-8DCC-DAC1EBF22C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823" y="3791311"/>
            <a:ext cx="2819400" cy="215228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91C0FFF-F785-42D1-87F3-99EAE9B648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4688" y="3809999"/>
            <a:ext cx="2819400" cy="21522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3EA2CB-B425-4FA3-9B74-E872DE8E46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468" y="1513058"/>
            <a:ext cx="2645857" cy="19843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BD0E80-1A9E-4E3F-9CA3-96613864DD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4406" y="1531747"/>
            <a:ext cx="2662171" cy="19843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51DA0A-6030-4E83-87DD-3F047D50509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406" y="3886200"/>
            <a:ext cx="2662171" cy="19776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702928-C239-4C61-8145-655140737E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468" y="3867511"/>
            <a:ext cx="2645857" cy="19776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4DB2251-687C-44A5-8F03-84B106DDEE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0677" y="1447800"/>
            <a:ext cx="2819400" cy="2152289"/>
          </a:xfrm>
          <a:prstGeom prst="rect">
            <a:avLst/>
          </a:prstGeom>
        </p:spPr>
      </p:pic>
      <p:sp>
        <p:nvSpPr>
          <p:cNvPr id="8194" name="AutoShape 3">
            <a:hlinkClick r:id="" action="ppaction://noaction" highlightClick="1"/>
            <a:hlinkHover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0" y="6172200"/>
            <a:ext cx="1143000" cy="6858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Which of the following is NOT grown in Saskatchewan?</a:t>
            </a:r>
            <a:endParaRPr lang="en-CA" sz="4400" dirty="0">
              <a:latin typeface="+mj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A2DACEA-C32C-E248-B265-CFCFA26E1F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000" y="1429111"/>
            <a:ext cx="2819400" cy="215228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02BFD1B-F157-104A-AC29-E746920447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823" y="3791311"/>
            <a:ext cx="2819400" cy="215228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B49277-59C5-0E4E-8892-6A78F33F38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4688" y="3809999"/>
            <a:ext cx="2819400" cy="2152289"/>
          </a:xfrm>
          <a:prstGeom prst="rect">
            <a:avLst/>
          </a:prstGeom>
        </p:spPr>
      </p:pic>
      <p:sp>
        <p:nvSpPr>
          <p:cNvPr id="11" name="Curved Left Arrow 6">
            <a:hlinkClick r:id="rId5" action="ppaction://hlinksldjump"/>
            <a:extLst>
              <a:ext uri="{FF2B5EF4-FFF2-40B4-BE49-F238E27FC236}">
                <a16:creationId xmlns:a16="http://schemas.microsoft.com/office/drawing/2014/main" id="{DA681BF3-1A33-3E43-B4D0-01245742657E}"/>
              </a:ext>
            </a:extLst>
          </p:cNvPr>
          <p:cNvSpPr/>
          <p:nvPr/>
        </p:nvSpPr>
        <p:spPr>
          <a:xfrm>
            <a:off x="7956376" y="5029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8DC87-5FAC-4B78-9249-CB152F2F16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468" y="1513058"/>
            <a:ext cx="2645857" cy="1984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D5AAB4-859A-47C5-AF53-8FC5390131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4406" y="1531747"/>
            <a:ext cx="2662171" cy="1984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B38474-C4C0-4C9A-BE2B-0A717829C3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406" y="3886200"/>
            <a:ext cx="2636917" cy="197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30F34D-89B0-4B78-A58E-37A69ABE46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468" y="3867511"/>
            <a:ext cx="2645857" cy="197768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188AD29-5AC1-4EB3-B6F2-966571A7A6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2600" y="2895600"/>
            <a:ext cx="1604377" cy="533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126398-6F8E-4926-B895-FEE22022AEBB}"/>
              </a:ext>
            </a:extLst>
          </p:cNvPr>
          <p:cNvSpPr txBox="1"/>
          <p:nvPr/>
        </p:nvSpPr>
        <p:spPr>
          <a:xfrm>
            <a:off x="1844675" y="2990489"/>
            <a:ext cx="142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Lentils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E53C010-E2AA-4E74-92C1-3C1F2CA8AB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5100" y="5240361"/>
            <a:ext cx="1604377" cy="533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F2D3994-1FC3-402E-9AAB-B36E179B9824}"/>
              </a:ext>
            </a:extLst>
          </p:cNvPr>
          <p:cNvSpPr txBox="1"/>
          <p:nvPr/>
        </p:nvSpPr>
        <p:spPr>
          <a:xfrm>
            <a:off x="1797175" y="5335250"/>
            <a:ext cx="142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Mustard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FFD3D555-1FED-4BE5-8A9B-24C7443F5A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8936" y="2905509"/>
            <a:ext cx="1604377" cy="533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043829F-F1E6-44EE-A0BA-279C1962F884}"/>
              </a:ext>
            </a:extLst>
          </p:cNvPr>
          <p:cNvSpPr txBox="1"/>
          <p:nvPr/>
        </p:nvSpPr>
        <p:spPr>
          <a:xfrm>
            <a:off x="5751011" y="3000398"/>
            <a:ext cx="142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Barley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A748ED6-D5CA-4111-9C54-9EFF707925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1098" y="5261748"/>
            <a:ext cx="1745727" cy="533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E9E6348-E253-4D82-883F-F49478EC85CE}"/>
              </a:ext>
            </a:extLst>
          </p:cNvPr>
          <p:cNvSpPr txBox="1"/>
          <p:nvPr/>
        </p:nvSpPr>
        <p:spPr>
          <a:xfrm>
            <a:off x="5601098" y="5356637"/>
            <a:ext cx="173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Coffee Beans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D621D4-647E-482F-B91C-1DAFC86A1D2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811" y="3354503"/>
            <a:ext cx="3893132" cy="3003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6B85C89-3AD3-4808-A935-536BFE2F4D12}"/>
              </a:ext>
            </a:extLst>
          </p:cNvPr>
          <p:cNvSpPr txBox="1"/>
          <p:nvPr/>
        </p:nvSpPr>
        <p:spPr>
          <a:xfrm>
            <a:off x="7759824" y="4294456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</p:spTree>
    <p:extLst>
      <p:ext uri="{BB962C8B-B14F-4D97-AF65-F5344CB8AC3E}">
        <p14:creationId xmlns:p14="http://schemas.microsoft.com/office/powerpoint/2010/main" val="67380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80833B4-E427-4469-BC91-39C478F29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9800" y="2971800"/>
            <a:ext cx="4724400" cy="2922788"/>
          </a:xfrm>
          <a:prstGeom prst="rect">
            <a:avLst/>
          </a:prstGeom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295400" y="3200400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Canola was invented by scientists in Saskatchewan and Manitoba. What does the name Canola mean?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C0DA6-FD0D-4CB6-B7C4-B21F69FD3B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100" y="3058321"/>
            <a:ext cx="4533900" cy="274974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2819400" y="457200"/>
            <a:ext cx="59436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</a:t>
            </a:r>
            <a:r>
              <a:rPr lang="en-CA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</a:t>
            </a: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adian </a:t>
            </a:r>
            <a:r>
              <a:rPr lang="en-CA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</a:t>
            </a: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il </a:t>
            </a:r>
            <a:r>
              <a:rPr lang="en-CA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</a:t>
            </a: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ow </a:t>
            </a:r>
            <a:r>
              <a:rPr lang="en-CA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cid” </a:t>
            </a:r>
          </a:p>
          <a:p>
            <a:pPr algn="ctr"/>
            <a:r>
              <a:rPr lang="en-CA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en-C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Canola oil is a heart-healthy oil, bred to be low in erucic acid. It also has the lowest  saturated fat content of any culinary oil</a:t>
            </a:r>
            <a:r>
              <a:rPr lang="en-C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04418D-0568-4773-A56F-A1259ED7DF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98971"/>
            <a:ext cx="2507742" cy="3142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01293-AA44-4657-861E-638A039DD1D8}"/>
              </a:ext>
            </a:extLst>
          </p:cNvPr>
          <p:cNvSpPr txBox="1"/>
          <p:nvPr/>
        </p:nvSpPr>
        <p:spPr>
          <a:xfrm>
            <a:off x="6693675" y="5257800"/>
            <a:ext cx="1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arrow to return to game board!</a:t>
            </a:r>
          </a:p>
        </p:txBody>
      </p:sp>
      <p:sp>
        <p:nvSpPr>
          <p:cNvPr id="5" name="Curved Left Arrow 6">
            <a:hlinkClick r:id="rId4" action="ppaction://hlinksldjump"/>
            <a:extLst>
              <a:ext uri="{FF2B5EF4-FFF2-40B4-BE49-F238E27FC236}">
                <a16:creationId xmlns:a16="http://schemas.microsoft.com/office/drawing/2014/main" id="{29EB188E-78F2-434E-A5E4-CF24B9CAF817}"/>
              </a:ext>
            </a:extLst>
          </p:cNvPr>
          <p:cNvSpPr/>
          <p:nvPr/>
        </p:nvSpPr>
        <p:spPr>
          <a:xfrm>
            <a:off x="7956376" y="5029200"/>
            <a:ext cx="971600" cy="7920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B72EF50-FEB7-40D4-A33D-5FC8ED8AE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2018" y="2133600"/>
            <a:ext cx="4539963" cy="3733800"/>
          </a:xfrm>
          <a:prstGeom prst="rect">
            <a:avLst/>
          </a:prstGeom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304800" y="0"/>
            <a:ext cx="851567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are Saskatchewan’s provincial animal, fruit and mineral?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AB48B4-114A-4451-BE7C-AF6BEF0230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2266258"/>
            <a:ext cx="4311362" cy="34487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rgbClr val="493627"/>
      </a:dk1>
      <a:lt1>
        <a:sysClr val="window" lastClr="FFFFFF"/>
      </a:lt1>
      <a:dk2>
        <a:srgbClr val="42758B"/>
      </a:dk2>
      <a:lt2>
        <a:srgbClr val="42758B"/>
      </a:lt2>
      <a:accent1>
        <a:srgbClr val="648B3D"/>
      </a:accent1>
      <a:accent2>
        <a:srgbClr val="3D8776"/>
      </a:accent2>
      <a:accent3>
        <a:srgbClr val="CEB42B"/>
      </a:accent3>
      <a:accent4>
        <a:srgbClr val="C97A45"/>
      </a:accent4>
      <a:accent5>
        <a:srgbClr val="FAB215"/>
      </a:accent5>
      <a:accent6>
        <a:srgbClr val="9DB222"/>
      </a:accent6>
      <a:hlink>
        <a:srgbClr val="FAB215"/>
      </a:hlink>
      <a:folHlink>
        <a:srgbClr val="42758B"/>
      </a:folHlink>
    </a:clrScheme>
    <a:fontScheme name="AITC-SK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1844</TotalTime>
  <Words>1001</Words>
  <Application>Microsoft Office PowerPoint</Application>
  <PresentationFormat>On-screen Show (4:3)</PresentationFormat>
  <Paragraphs>206</Paragraphs>
  <Slides>35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Impact</vt:lpstr>
      <vt:lpstr>Arial</vt:lpstr>
      <vt:lpstr>Chelsea Market</vt:lpstr>
      <vt:lpstr>Calibri</vt:lpstr>
      <vt:lpstr>Times New Roman</vt:lpstr>
      <vt:lpstr>Poppins Black</vt:lpstr>
      <vt:lpstr>Poppins</vt:lpstr>
      <vt:lpstr>Custom Design</vt:lpstr>
      <vt:lpstr>PLANT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mitch and chandra</dc:creator>
  <cp:lastModifiedBy>Chandra Gusikoski</cp:lastModifiedBy>
  <cp:revision>77</cp:revision>
  <dcterms:created xsi:type="dcterms:W3CDTF">2018-07-30T19:02:47Z</dcterms:created>
  <dcterms:modified xsi:type="dcterms:W3CDTF">2019-01-28T22:00:38Z</dcterms:modified>
</cp:coreProperties>
</file>