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7"/>
  </p:notesMasterIdLst>
  <p:sldIdLst>
    <p:sldId id="258" r:id="rId2"/>
    <p:sldId id="345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33" r:id="rId12"/>
    <p:sldId id="334" r:id="rId13"/>
    <p:sldId id="335" r:id="rId14"/>
    <p:sldId id="336" r:id="rId15"/>
    <p:sldId id="337" r:id="rId16"/>
    <p:sldId id="338" r:id="rId17"/>
    <p:sldId id="341" r:id="rId18"/>
    <p:sldId id="342" r:id="rId19"/>
    <p:sldId id="313" r:id="rId20"/>
    <p:sldId id="314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43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helsea Market" panose="02000000000000000000" pitchFamily="2" charset="0"/>
      <p:regular r:id="rId42"/>
    </p:embeddedFont>
    <p:embeddedFont>
      <p:font typeface="Impact" panose="020B0806030902050204" pitchFamily="34" charset="0"/>
      <p:regular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Poppins Black" panose="00000A00000000000000" pitchFamily="2" charset="0"/>
      <p:bold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58B"/>
    <a:srgbClr val="428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93" d="100"/>
          <a:sy n="93" d="100"/>
        </p:scale>
        <p:origin x="9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47A4-DE54-4B0B-B928-688E1E5C589D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78D1-D717-4156-843B-F007A1AF2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3236544-0050-40A9-B9D0-627792DACF1D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CB492-3AAE-4F64-8FC6-31C28DCA3A62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C704F2-319F-472C-9170-8A7D0B833452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5A05B-B393-41EE-B9FA-95E0502CC645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16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16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F7AE171-3604-48D9-B873-DAD373A86AFD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CA773-0A53-4716-ADC0-0F5336B9B810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27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1CC1F34-D842-457A-8F97-78972044DE94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4AA30-2B22-42D2-BF6B-32787A738BE5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7885F0A-8B80-4B3D-A858-8DEAEED87AA6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39EB7-8206-4BB7-B56E-12F3D76EBC2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61E2081-4049-4D47-A3A7-01D2BE0F7D25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651A8-26B2-4EFD-9BB2-6921535CA990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74540B-803D-4B36-9F1A-7021AD8D037E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58AB3-2708-45A1-A711-96CD2B5BE07C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68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9D4D00-198D-480C-B288-2CCA0A4453F3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B8F84-B901-4307-A268-B8CFA15818A4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78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3278C0-1F12-4CF6-ADF0-50EFE43453C6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75D6F-F874-4DBD-A492-6DA69271BEE6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4E9C46A-3085-4AA9-9BAA-7118D870E8D0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C8136-24F5-4B30-AC16-B077492FB578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54473D0-6B81-4ABA-BB3D-8CB400615C40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98640-38AF-4202-A469-B5F95CD34899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6CECDF2-0334-4320-8A71-41C672225F1D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DB903-2C42-47F3-987E-BA5BCC21B632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6CECDF2-0334-4320-8A71-41C672225F1D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DB903-2C42-47F3-987E-BA5BCC21B632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95A9721-E9D3-41DF-8047-81B1344FC755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1C1-C020-47B8-B649-12BF9A5A9825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52163C-2DFA-4FCC-AF7B-301C64676883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97BE0-38C9-45D4-AC68-8B0A6394F1E9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43F278A-E2B5-46F0-9638-4810C7820931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8ED14-25E3-472E-B522-B97A0FC0EC7C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6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AC64C6-8E5C-4CD0-86FC-86A92C1BF63E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B76E2-B7CE-462E-BEB6-C9EF37739FF1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4CDD04-2852-4D43-A6ED-5AD4C7DCC776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1D4A-0F4C-4222-AEA2-816EC76DF206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C704F2-319F-472C-9170-8A7D0B833452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5A05B-B393-41EE-B9FA-95E0502CC645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16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16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F7AE171-3604-48D9-B873-DAD373A86AFD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CA773-0A53-4716-ADC0-0F5336B9B810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27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1CC1F34-D842-457A-8F97-78972044DE94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4AA30-2B22-42D2-BF6B-32787A738BE5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7885F0A-8B80-4B3D-A858-8DEAEED87AA6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39EB7-8206-4BB7-B56E-12F3D76EBC2B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95A9721-E9D3-41DF-8047-81B1344FC755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1C1-C020-47B8-B649-12BF9A5A9825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61E2081-4049-4D47-A3A7-01D2BE0F7D25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651A8-26B2-4EFD-9BB2-6921535CA990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74540B-803D-4B36-9F1A-7021AD8D037E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58AB3-2708-45A1-A711-96CD2B5BE07C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68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9D4D00-198D-480C-B288-2CCA0A4453F3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B8F84-B901-4307-A268-B8CFA15818A4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78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3278C0-1F12-4CF6-ADF0-50EFE43453C6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75D6F-F874-4DBD-A492-6DA69271BEE6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788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14F3DB-ED68-4256-9DF6-B762CCA63B58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CE3A-3CAD-4AA5-975C-48FD04CA46D2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52163C-2DFA-4FCC-AF7B-301C64676883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97BE0-38C9-45D4-AC68-8B0A6394F1E9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43F278A-E2B5-46F0-9638-4810C7820931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8ED14-25E3-472E-B522-B97A0FC0EC7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6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AC64C6-8E5C-4CD0-86FC-86A92C1BF63E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B76E2-B7CE-462E-BEB6-C9EF37739FF1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4CDD04-2852-4D43-A6ED-5AD4C7DCC776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1D4A-0F4C-4222-AEA2-816EC76DF206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E2251B-FFFF-42F9-9AD8-91E2BE13A25E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D1282-E51D-4607-B090-07DA91AD1F51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Eleanor M. Savko</a:t>
            </a:r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AFB4CF-BDD7-4BBB-A02E-47673A909FE2}" type="datetime1">
              <a:rPr lang="en-US" smtClean="0">
                <a:latin typeface="Times New Roman" pitchFamily="18" charset="0"/>
              </a:rPr>
              <a:pPr/>
              <a:t>1/28/2019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D09B8-496C-4247-8EAC-D7483A1DCD56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E4A3-A9F7-4179-BCA4-8D154FCD49AF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752E-B9FD-4BA3-BF3B-7399EB72A5E2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sset 200@4x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5791200"/>
            <a:ext cx="9144000" cy="1804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3.xml"/><Relationship Id="rId1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31.xml"/><Relationship Id="rId17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19.xml"/><Relationship Id="rId15" Type="http://schemas.openxmlformats.org/officeDocument/2006/relationships/slide" Target="slide9.xml"/><Relationship Id="rId10" Type="http://schemas.openxmlformats.org/officeDocument/2006/relationships/slide" Target="slide13.xml"/><Relationship Id="rId19" Type="http://schemas.openxmlformats.org/officeDocument/2006/relationships/image" Target="../media/image8.jpeg"/><Relationship Id="rId4" Type="http://schemas.openxmlformats.org/officeDocument/2006/relationships/slide" Target="slide27.xml"/><Relationship Id="rId9" Type="http://schemas.openxmlformats.org/officeDocument/2006/relationships/slide" Target="slide21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F4A0970-7A22-47A8-931E-98528572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3603625"/>
            <a:ext cx="4114800" cy="199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PLANT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2F674D-2D1E-4364-AC49-82863FB7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4182" y="731269"/>
            <a:ext cx="5295636" cy="24346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DF1448-E329-46CB-9C80-47BA0A851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600" y="806727"/>
            <a:ext cx="5181600" cy="2393673"/>
          </a:xfrm>
          <a:prstGeom prst="rect">
            <a:avLst/>
          </a:prstGeom>
        </p:spPr>
      </p:pic>
      <p:pic>
        <p:nvPicPr>
          <p:cNvPr id="1026" name="Picture 2" descr="Image result for jeopardy">
            <a:extLst>
              <a:ext uri="{FF2B5EF4-FFF2-40B4-BE49-F238E27FC236}">
                <a16:creationId xmlns:a16="http://schemas.microsoft.com/office/drawing/2014/main" id="{ABFFC194-1A82-4B6E-97EE-4AE0E5990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321068"/>
            <a:ext cx="3771900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3207276-6635-4327-83F4-FD7573B8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3220" y="2133209"/>
            <a:ext cx="5467350" cy="3630177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857375" y="1143000"/>
            <a:ext cx="5286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Broccoli!</a:t>
            </a:r>
          </a:p>
        </p:txBody>
      </p:sp>
      <p:sp>
        <p:nvSpPr>
          <p:cNvPr id="6" name="Curved Left Arrow 5">
            <a:hlinkClick r:id="rId5" action="ppaction://hlinksldjump"/>
            <a:extLst>
              <a:ext uri="{FF2B5EF4-FFF2-40B4-BE49-F238E27FC236}">
                <a16:creationId xmlns:a16="http://schemas.microsoft.com/office/drawing/2014/main" id="{0131E2CB-550A-4406-B0C4-6C2AC38537CC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E228F-B323-4E84-954D-0A56637DBC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8008"/>
          <a:stretch/>
        </p:blipFill>
        <p:spPr>
          <a:xfrm>
            <a:off x="2895600" y="2179715"/>
            <a:ext cx="3352800" cy="337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ABFDC-8FFD-411F-AA4D-F21438AE3681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BCF3860-8CD8-43CC-9EFC-4BFC78C27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0" y="3276601"/>
            <a:ext cx="3276600" cy="2514600"/>
          </a:xfrm>
          <a:prstGeom prst="rect">
            <a:avLst/>
          </a:prstGeom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CA" sz="3600">
              <a:solidFill>
                <a:schemeClr val="bg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520" y="332656"/>
            <a:ext cx="864096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canola seed.  You don’t normally eat my seed, but I’m found in many products. What do you use me for?</a:t>
            </a:r>
          </a:p>
          <a:p>
            <a:pPr algn="ctr">
              <a:spcBef>
                <a:spcPct val="50000"/>
              </a:spcBef>
            </a:pPr>
            <a:endParaRPr lang="en-CA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94BD2-B3CE-4E36-9EDF-6C3B2E5D1C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1817" r="2616" b="3337"/>
          <a:stretch/>
        </p:blipFill>
        <p:spPr>
          <a:xfrm>
            <a:off x="3135336" y="3276601"/>
            <a:ext cx="3189264" cy="2518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CA" sz="3600">
              <a:solidFill>
                <a:schemeClr val="bg1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3215" y="874216"/>
            <a:ext cx="8839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crushed for cooking oil and used in sunscreen, cosmetics and plastic wrap. The crushed up seed is also used in pet food, livestock feed and fertilizer.</a:t>
            </a:r>
          </a:p>
        </p:txBody>
      </p:sp>
      <p:sp>
        <p:nvSpPr>
          <p:cNvPr id="8" name="Curved Left Arrow 5">
            <a:hlinkClick r:id="rId3" action="ppaction://hlinksldjump"/>
            <a:extLst>
              <a:ext uri="{FF2B5EF4-FFF2-40B4-BE49-F238E27FC236}">
                <a16:creationId xmlns:a16="http://schemas.microsoft.com/office/drawing/2014/main" id="{E6D35AC6-D18E-4D98-ACF4-4B731561C858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4C1FF-8A21-45EF-8999-55094A9BBCC3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68A1FA7-2BBF-49AB-BFA1-F5A55BB91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0" y="496104"/>
            <a:ext cx="4724400" cy="3129487"/>
          </a:xfrm>
          <a:prstGeom prst="rect">
            <a:avLst/>
          </a:prstGeom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481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83568" y="3810000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flax seed.  Sometimes you eat me, but what else am I used for?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BA5EE-5FF7-402A-B948-9542C61D6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9981"/>
            <a:ext cx="4277067" cy="28509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23528" y="1447800"/>
            <a:ext cx="849694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plant stems are used to make linen cloth and paper money. The linseed oil from my seeds can be found in paints, putty and linoleum flooring!</a:t>
            </a:r>
          </a:p>
        </p:txBody>
      </p:sp>
      <p:sp>
        <p:nvSpPr>
          <p:cNvPr id="5" name="Curved Left Arrow 5">
            <a:hlinkClick r:id="rId3" action="ppaction://hlinksldjump"/>
            <a:extLst>
              <a:ext uri="{FF2B5EF4-FFF2-40B4-BE49-F238E27FC236}">
                <a16:creationId xmlns:a16="http://schemas.microsoft.com/office/drawing/2014/main" id="{DFB136F1-41E0-432D-BE04-BA224E99AFD9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753A9-7A6F-43A1-A160-8A6864B8093B}"/>
              </a:ext>
            </a:extLst>
          </p:cNvPr>
          <p:cNvSpPr txBox="1"/>
          <p:nvPr/>
        </p:nvSpPr>
        <p:spPr>
          <a:xfrm>
            <a:off x="6705600" y="5207684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935406-029E-4B24-A84A-CDC76C3AB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00" y="1904474"/>
            <a:ext cx="3200400" cy="3277126"/>
          </a:xfrm>
          <a:prstGeom prst="rect">
            <a:avLst/>
          </a:prstGeom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55576" y="1844824"/>
            <a:ext cx="43204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a tree. You cannot eat my wood, so what am I used for?</a:t>
            </a:r>
          </a:p>
        </p:txBody>
      </p:sp>
      <p:pic>
        <p:nvPicPr>
          <p:cNvPr id="1026" name="Picture 2" descr="Image result for tree">
            <a:extLst>
              <a:ext uri="{FF2B5EF4-FFF2-40B4-BE49-F238E27FC236}">
                <a16:creationId xmlns:a16="http://schemas.microsoft.com/office/drawing/2014/main" id="{A2E4DAAA-26DA-426F-817A-B0B1B7222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r="3268"/>
          <a:stretch/>
        </p:blipFill>
        <p:spPr bwMode="auto">
          <a:xfrm>
            <a:off x="5410200" y="2088958"/>
            <a:ext cx="2819400" cy="29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467544" y="914400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wood is used for lots of things such as building houses and furniture. Pencils are made out of my wood. I am also turned into pulp and made into paper. I produce oxygen for all living things! </a:t>
            </a:r>
          </a:p>
        </p:txBody>
      </p:sp>
      <p:sp>
        <p:nvSpPr>
          <p:cNvPr id="5" name="Curved Left Arrow 5">
            <a:hlinkClick r:id="rId3" action="ppaction://hlinksldjump"/>
            <a:extLst>
              <a:ext uri="{FF2B5EF4-FFF2-40B4-BE49-F238E27FC236}">
                <a16:creationId xmlns:a16="http://schemas.microsoft.com/office/drawing/2014/main" id="{E800B3DB-8537-4851-807B-23E72F86324D}"/>
              </a:ext>
            </a:extLst>
          </p:cNvPr>
          <p:cNvSpPr/>
          <p:nvPr/>
        </p:nvSpPr>
        <p:spPr>
          <a:xfrm>
            <a:off x="7956376" y="51816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C3AAA-0B0D-43F4-8126-8F7630FB114F}"/>
              </a:ext>
            </a:extLst>
          </p:cNvPr>
          <p:cNvSpPr txBox="1"/>
          <p:nvPr/>
        </p:nvSpPr>
        <p:spPr>
          <a:xfrm>
            <a:off x="6710901" y="5253843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A583F4-493B-4B1C-853F-8FF4376C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5177" y="949505"/>
            <a:ext cx="3816423" cy="3927295"/>
          </a:xfrm>
          <a:prstGeom prst="rect">
            <a:avLst/>
          </a:prstGeom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502501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a cotton plant. </a:t>
            </a:r>
          </a:p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kind of look like a marshmallow but you can’t eat me! </a:t>
            </a:r>
          </a:p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am I used for?</a:t>
            </a:r>
          </a:p>
        </p:txBody>
      </p:sp>
      <p:pic>
        <p:nvPicPr>
          <p:cNvPr id="7170" name="Picture 2" descr="http://planetprotect.files.wordpress.com/2009/10/cotton-plant-main_full.jpg"/>
          <p:cNvPicPr>
            <a:picLocks noChangeAspect="1" noChangeArrowheads="1"/>
          </p:cNvPicPr>
          <p:nvPr/>
        </p:nvPicPr>
        <p:blipFill>
          <a:blip r:embed="rId5" cstate="print"/>
          <a:srcRect l="8941" r="6756"/>
          <a:stretch>
            <a:fillRect/>
          </a:stretch>
        </p:blipFill>
        <p:spPr bwMode="auto">
          <a:xfrm>
            <a:off x="5352730" y="1053769"/>
            <a:ext cx="3562671" cy="36706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83568" y="1357313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used to make lots of clothing, like T-shirts and socks. If you look at the tags on your clothes at home, most of those will have some cotton in them!</a:t>
            </a:r>
          </a:p>
        </p:txBody>
      </p:sp>
      <p:sp>
        <p:nvSpPr>
          <p:cNvPr id="5" name="Curved Left Arrow 5">
            <a:hlinkClick r:id="rId3" action="ppaction://hlinksldjump"/>
            <a:extLst>
              <a:ext uri="{FF2B5EF4-FFF2-40B4-BE49-F238E27FC236}">
                <a16:creationId xmlns:a16="http://schemas.microsoft.com/office/drawing/2014/main" id="{E646A9DC-3A96-489B-A273-F86A9CF8D186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41E7B-1199-42CA-83D2-ACD3BD89AA89}"/>
              </a:ext>
            </a:extLst>
          </p:cNvPr>
          <p:cNvSpPr txBox="1"/>
          <p:nvPr/>
        </p:nvSpPr>
        <p:spPr>
          <a:xfrm>
            <a:off x="6703949" y="5161528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B72EF50-FEB7-40D4-A33D-5FC8ED8AE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5436" y="2267311"/>
            <a:ext cx="4539963" cy="3447689"/>
          </a:xfrm>
          <a:prstGeom prst="rect">
            <a:avLst/>
          </a:prstGeom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04800" y="162342"/>
            <a:ext cx="85156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crop is used to make baby diapers, carpet and yogurt?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2E150-1588-4A1C-9034-2223A6F4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787824"/>
            <a:ext cx="36533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buAutoNum type="alphaLcPeriod"/>
            </a:pPr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Oats</a:t>
            </a:r>
          </a:p>
          <a:p>
            <a:pPr marL="914400" indent="-914400">
              <a:buAutoNum type="alphaLcPeriod"/>
            </a:pPr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Corn</a:t>
            </a:r>
          </a:p>
          <a:p>
            <a:pPr marL="914400" indent="-914400">
              <a:buAutoNum type="alphaLcPeriod"/>
            </a:pPr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3DCD7-28FE-4C04-A375-2ABBF80387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11"/>
          <a:stretch/>
        </p:blipFill>
        <p:spPr>
          <a:xfrm>
            <a:off x="4572000" y="2463615"/>
            <a:ext cx="2698106" cy="3096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425CC-2DEB-4A3D-A9DE-624D6714F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822" y="2463615"/>
            <a:ext cx="1761852" cy="1761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57B97-2BF2-47BF-81E5-434D4B1FC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b="8149"/>
          <a:stretch/>
        </p:blipFill>
        <p:spPr>
          <a:xfrm>
            <a:off x="7194074" y="4266153"/>
            <a:ext cx="1225348" cy="1436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9659"/>
              </p:ext>
            </p:extLst>
          </p:nvPr>
        </p:nvGraphicFramePr>
        <p:xfrm>
          <a:off x="-17755" y="0"/>
          <a:ext cx="9144000" cy="67056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all" dirty="0">
                          <a:solidFill>
                            <a:schemeClr val="accent5"/>
                          </a:solidFill>
                          <a:latin typeface="+mj-lt"/>
                        </a:rPr>
                        <a:t>What am 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all" dirty="0">
                          <a:solidFill>
                            <a:schemeClr val="accent5"/>
                          </a:solidFill>
                          <a:latin typeface="+mj-lt"/>
                        </a:rPr>
                        <a:t>the environment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all" baseline="0" dirty="0">
                          <a:solidFill>
                            <a:schemeClr val="accent5"/>
                          </a:solidFill>
                          <a:latin typeface="+mj-lt"/>
                        </a:rPr>
                        <a:t>animal/plant connections</a:t>
                      </a:r>
                      <a:endParaRPr lang="en-US" sz="2000" b="0" cap="all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all" dirty="0">
                          <a:solidFill>
                            <a:schemeClr val="accent5"/>
                          </a:solidFill>
                          <a:latin typeface="+mj-lt"/>
                        </a:rPr>
                        <a:t>What</a:t>
                      </a:r>
                      <a:r>
                        <a:rPr lang="en-US" sz="2000" b="0" cap="all" baseline="0" dirty="0">
                          <a:solidFill>
                            <a:schemeClr val="accent5"/>
                          </a:solidFill>
                          <a:latin typeface="+mj-lt"/>
                        </a:rPr>
                        <a:t> is my use?</a:t>
                      </a:r>
                      <a:endParaRPr lang="en-US" sz="2000" b="0" cap="all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3" action="ppaction://hlinksldjump"/>
                        </a:rPr>
                        <a:t>$100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4" action="ppaction://hlinksldjump"/>
                        </a:rPr>
                        <a:t>$100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5" action="ppaction://hlinksldjump"/>
                        </a:rPr>
                        <a:t>$100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6" action="ppaction://hlinksldjump"/>
                        </a:rPr>
                        <a:t>$100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7" action="ppaction://hlinksldjump"/>
                        </a:rPr>
                        <a:t>$200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8" action="ppaction://hlinksldjump"/>
                        </a:rPr>
                        <a:t>$200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9" action="ppaction://hlinksldjump"/>
                        </a:rPr>
                        <a:t>$200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0" action="ppaction://hlinksldjump"/>
                        </a:rPr>
                        <a:t>$200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1" action="ppaction://hlinksldjump"/>
                        </a:rPr>
                        <a:t>$300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2" action="ppaction://hlinksldjump"/>
                        </a:rPr>
                        <a:t>$300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3" action="ppaction://hlinksldjump"/>
                        </a:rPr>
                        <a:t>$300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4" action="ppaction://hlinksldjump"/>
                        </a:rPr>
                        <a:t>$300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5" action="ppaction://hlinksldjump"/>
                        </a:rPr>
                        <a:t>$400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6" action="ppaction://hlinksldjump"/>
                        </a:rPr>
                        <a:t>$400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7" action="ppaction://hlinksldjump"/>
                        </a:rPr>
                        <a:t>$400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accent5"/>
                          </a:solidFill>
                          <a:latin typeface="Impact" pitchFamily="34" charset="0"/>
                          <a:hlinkClick r:id="rId18" action="ppaction://hlinksldjump"/>
                        </a:rPr>
                        <a:t>$400</a:t>
                      </a:r>
                      <a:endParaRPr lang="en-US" sz="5400" b="0" dirty="0">
                        <a:solidFill>
                          <a:schemeClr val="accent5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-51046" y="1143000"/>
            <a:ext cx="9144000" cy="144016"/>
          </a:xfrm>
          <a:prstGeom prst="rect">
            <a:avLst/>
          </a:prstGeom>
          <a:blipFill>
            <a:blip r:embed="rId1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ame 64"/>
          <p:cNvSpPr/>
          <p:nvPr/>
        </p:nvSpPr>
        <p:spPr>
          <a:xfrm>
            <a:off x="-2959" y="0"/>
            <a:ext cx="9144000" cy="6858000"/>
          </a:xfrm>
          <a:prstGeom prst="frame">
            <a:avLst>
              <a:gd name="adj1" fmla="val 2222"/>
            </a:avLst>
          </a:prstGeom>
          <a:blipFill>
            <a:blip r:embed="rId1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092CB16-69E7-4C53-B8EC-7D2B243B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4200" y="1693194"/>
            <a:ext cx="2895600" cy="4326606"/>
          </a:xfrm>
          <a:prstGeom prst="rect">
            <a:avLst/>
          </a:prstGeom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834682" y="665399"/>
            <a:ext cx="351241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Corn!</a:t>
            </a:r>
          </a:p>
        </p:txBody>
      </p:sp>
      <p:sp>
        <p:nvSpPr>
          <p:cNvPr id="7" name="Curved Left Arrow 6">
            <a:hlinkClick r:id="rId5" action="ppaction://hlinksldjump"/>
            <a:extLst>
              <a:ext uri="{FF2B5EF4-FFF2-40B4-BE49-F238E27FC236}">
                <a16:creationId xmlns:a16="http://schemas.microsoft.com/office/drawing/2014/main" id="{0461C76B-BEE4-4F05-A76E-515422D76215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79459-4F4C-4C4D-8E1A-270EE5B361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35" y="1773474"/>
            <a:ext cx="2765512" cy="4148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206F6-D661-43BC-98C3-A7B8CA3573AF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2C54BE9-68D3-48FC-9912-AD87D408E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2025" y="2438400"/>
            <a:ext cx="3581400" cy="3322228"/>
          </a:xfrm>
          <a:prstGeom prst="rect">
            <a:avLst/>
          </a:prstGeom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433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130076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by-product from which animal is used to make marshmallows, </a:t>
            </a:r>
            <a:r>
              <a:rPr lang="en-CA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Jello</a:t>
            </a:r>
            <a:r>
              <a:rPr lang="en-C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gummy bears?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3989043-880C-45BA-86AA-918BC818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73276"/>
            <a:ext cx="358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a. Chicken</a:t>
            </a:r>
            <a:b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b. Pig</a:t>
            </a:r>
            <a:b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c. Sheep</a:t>
            </a:r>
          </a:p>
        </p:txBody>
      </p:sp>
      <p:pic>
        <p:nvPicPr>
          <p:cNvPr id="2064" name="Picture 16" descr="Image result for marshmallows">
            <a:extLst>
              <a:ext uri="{FF2B5EF4-FFF2-40B4-BE49-F238E27FC236}">
                <a16:creationId xmlns:a16="http://schemas.microsoft.com/office/drawing/2014/main" id="{2652FAB9-FFFD-43F4-B591-64DF3DA7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6172"/>
            <a:ext cx="1724025" cy="13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F90DE-1222-4F89-841D-42CCBEF065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4" r="5730" b="11912"/>
          <a:stretch/>
        </p:blipFill>
        <p:spPr>
          <a:xfrm>
            <a:off x="5105400" y="3574233"/>
            <a:ext cx="1676400" cy="1073967"/>
          </a:xfrm>
          <a:prstGeom prst="rect">
            <a:avLst/>
          </a:prstGeom>
        </p:spPr>
      </p:pic>
      <p:pic>
        <p:nvPicPr>
          <p:cNvPr id="2062" name="Picture 14" descr="Gelatine-GettyImages-182852337-590dd3d45f9b58647092c9f4">
            <a:extLst>
              <a:ext uri="{FF2B5EF4-FFF2-40B4-BE49-F238E27FC236}">
                <a16:creationId xmlns:a16="http://schemas.microsoft.com/office/drawing/2014/main" id="{79E76709-ABFD-40B7-AC89-E81ECB3E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00910"/>
            <a:ext cx="1724026" cy="11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B6E53BD-965C-4E5D-A220-D1BBF67CC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9581" y="1676400"/>
            <a:ext cx="5682626" cy="4038600"/>
          </a:xfrm>
          <a:prstGeom prst="rect">
            <a:avLst/>
          </a:prstGeom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52444" y="539482"/>
            <a:ext cx="7858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Gelatin from pigs!</a:t>
            </a:r>
          </a:p>
        </p:txBody>
      </p:sp>
      <p:sp>
        <p:nvSpPr>
          <p:cNvPr id="6" name="Curved Left Arrow 6">
            <a:hlinkClick r:id="rId5" action="ppaction://hlinksldjump"/>
            <a:extLst>
              <a:ext uri="{FF2B5EF4-FFF2-40B4-BE49-F238E27FC236}">
                <a16:creationId xmlns:a16="http://schemas.microsoft.com/office/drawing/2014/main" id="{4BE7AC95-FC93-4A4F-9180-C9C338814B43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1E109-B22C-4E00-BE83-359A122D5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92" y="1981886"/>
            <a:ext cx="5124708" cy="3428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BC5F6E-6C88-4422-BB18-E8371DD4874C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24D5DCE-9117-4D12-81A7-3DB196FA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302" y="1947154"/>
            <a:ext cx="5587566" cy="3779499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67544" y="381000"/>
            <a:ext cx="81369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grain crop is used to make gasoline?</a:t>
            </a:r>
          </a:p>
        </p:txBody>
      </p:sp>
      <p:pic>
        <p:nvPicPr>
          <p:cNvPr id="48130" name="Picture 2" descr="http://planettran.files.wordpress.com/2008/12/gaso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030390"/>
            <a:ext cx="5360268" cy="35592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FCD0258-55E7-4C80-B145-0E09C909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1479716"/>
            <a:ext cx="5181600" cy="3778084"/>
          </a:xfrm>
          <a:prstGeom prst="rect">
            <a:avLst/>
          </a:prstGeom>
        </p:spPr>
      </p:pic>
      <p:pic>
        <p:nvPicPr>
          <p:cNvPr id="46082" name="Picture 2" descr="http://www.purcellmountainfarms.com/Hard%20Red%20Wheat%20Grain%20crop%20039.jpg"/>
          <p:cNvPicPr>
            <a:picLocks noChangeAspect="1" noChangeArrowheads="1"/>
          </p:cNvPicPr>
          <p:nvPr/>
        </p:nvPicPr>
        <p:blipFill rotWithShape="1">
          <a:blip r:embed="rId5" cstate="print"/>
          <a:srcRect l="5977" t="7272" r="5977" b="9052"/>
          <a:stretch/>
        </p:blipFill>
        <p:spPr bwMode="auto">
          <a:xfrm>
            <a:off x="2133600" y="1600200"/>
            <a:ext cx="4876800" cy="3581400"/>
          </a:xfrm>
          <a:prstGeom prst="rect">
            <a:avLst/>
          </a:prstGeom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393156" y="381000"/>
            <a:ext cx="4357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Wheat!</a:t>
            </a:r>
          </a:p>
        </p:txBody>
      </p:sp>
      <p:sp>
        <p:nvSpPr>
          <p:cNvPr id="6" name="Curved Left Arrow 6">
            <a:hlinkClick r:id="rId6" action="ppaction://hlinksldjump"/>
            <a:extLst>
              <a:ext uri="{FF2B5EF4-FFF2-40B4-BE49-F238E27FC236}">
                <a16:creationId xmlns:a16="http://schemas.microsoft.com/office/drawing/2014/main" id="{30832F58-101B-46B4-89D3-4E7EA0BF1E3B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06E0F-201D-48E0-A432-D041C1AABD52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953589C-C82D-481D-A98A-449574940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9400" y="2419711"/>
            <a:ext cx="3505200" cy="3447689"/>
          </a:xfrm>
          <a:prstGeom prst="rect">
            <a:avLst/>
          </a:prstGeom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843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Worms make compost by recycling things from nature. What is compost made out of?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185C2-4396-409F-B966-46FABDEEAC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2"/>
          <a:stretch/>
        </p:blipFill>
        <p:spPr>
          <a:xfrm>
            <a:off x="2895600" y="2508250"/>
            <a:ext cx="3352800" cy="32829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1C0BC-5635-4471-86F3-F5F58E8EC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3756" y="4595081"/>
            <a:ext cx="1835372" cy="1352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EA907-E19F-4387-B381-6DD866B4F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48200"/>
            <a:ext cx="1587057" cy="12146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9E99033-2B2D-4669-9E1F-796763980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0" y="2343511"/>
            <a:ext cx="5029200" cy="3447689"/>
          </a:xfrm>
          <a:prstGeom prst="rect">
            <a:avLst/>
          </a:prstGeom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Curved Left Arrow 6">
            <a:hlinkClick r:id="rId5" action="ppaction://hlinksldjump"/>
            <a:extLst>
              <a:ext uri="{FF2B5EF4-FFF2-40B4-BE49-F238E27FC236}">
                <a16:creationId xmlns:a16="http://schemas.microsoft.com/office/drawing/2014/main" id="{DD770476-BBF9-4661-BB4D-FD9A551AB137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7311C09-1B24-4C00-8BC0-062F95AB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58" y="1524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Compost is made from decayed food scraps, leaves and grass !</a:t>
            </a:r>
          </a:p>
        </p:txBody>
      </p:sp>
      <p:pic>
        <p:nvPicPr>
          <p:cNvPr id="7" name="Picture 2" descr="http://www.mytinyplot.co.uk/photos/compost.jpg">
            <a:extLst>
              <a:ext uri="{FF2B5EF4-FFF2-40B4-BE49-F238E27FC236}">
                <a16:creationId xmlns:a16="http://schemas.microsoft.com/office/drawing/2014/main" id="{4AC91417-46A2-412C-B020-B3100A27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398543"/>
            <a:ext cx="4752528" cy="3305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7549C5-6E02-46A6-A7F7-3DFE6C4E9ED8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73A997E-DD7F-4DAB-A91B-C4226DE58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7177" y="2278215"/>
            <a:ext cx="4474423" cy="3055785"/>
          </a:xfrm>
          <a:prstGeom prst="rect">
            <a:avLst/>
          </a:prstGeom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CA" sz="3600">
              <a:solidFill>
                <a:schemeClr val="bg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2298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much of the total land on Earth is used to grow food?</a:t>
            </a:r>
            <a:endParaRPr lang="en-CA" dirty="0">
              <a:latin typeface="+mj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BCCC1C4-5F01-42D4-A043-FF52515C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57485"/>
            <a:ext cx="42618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AutoNum type="alphaLcPeriod"/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50%</a:t>
            </a:r>
          </a:p>
          <a:p>
            <a:pPr marL="742950" indent="-742950">
              <a:spcBef>
                <a:spcPct val="50000"/>
              </a:spcBef>
              <a:buAutoNum type="alphaLcPeriod"/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25%</a:t>
            </a:r>
          </a:p>
          <a:p>
            <a:pPr marL="742950" indent="-742950">
              <a:spcBef>
                <a:spcPct val="50000"/>
              </a:spcBef>
              <a:buAutoNum type="alphaLcPeriod"/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80%</a:t>
            </a:r>
          </a:p>
          <a:p>
            <a:pPr marL="742950" indent="-742950">
              <a:spcBef>
                <a:spcPct val="50000"/>
              </a:spcBef>
              <a:buAutoNum type="alphaLcPeriod"/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 than 10%</a:t>
            </a:r>
            <a:r>
              <a:rPr lang="en-CA" sz="3600" dirty="0">
                <a:latin typeface="+mj-lt"/>
              </a:rPr>
              <a:t>	</a:t>
            </a:r>
          </a:p>
          <a:p>
            <a:pPr>
              <a:spcBef>
                <a:spcPct val="50000"/>
              </a:spcBef>
            </a:pPr>
            <a:endParaRPr lang="en-CA" sz="3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52137-8EDA-4B75-83FA-65EA98A37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63" y="2438400"/>
            <a:ext cx="4120137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CA" sz="3600">
              <a:solidFill>
                <a:schemeClr val="bg1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835696" y="2514600"/>
            <a:ext cx="5724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 than 10 percent!</a:t>
            </a:r>
          </a:p>
        </p:txBody>
      </p:sp>
      <p:sp>
        <p:nvSpPr>
          <p:cNvPr id="5" name="Curved 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FD435ADD-1DC7-4586-A14F-38514F91545B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80B53-8176-4372-957E-FB5D3B139FF8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00C27EA-ABCB-45E7-9916-CA8AE1D40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2699405"/>
            <a:ext cx="4800599" cy="3247491"/>
          </a:xfrm>
          <a:prstGeom prst="rect">
            <a:avLst/>
          </a:prstGeom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481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32014" y="391081"/>
            <a:ext cx="84799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area where a plant or animal normally lives and grows  is called a…?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CA81F-1723-4FBD-ABBA-B07D840C0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02" y="2819400"/>
            <a:ext cx="4577898" cy="3051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433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83568" y="836712"/>
            <a:ext cx="79928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have many eyes. </a:t>
            </a:r>
          </a:p>
          <a:p>
            <a:pPr algn="ctr"/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grow under the ground and you can eat me many different ways. </a:t>
            </a:r>
          </a:p>
          <a:p>
            <a:pPr algn="ctr"/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vegetable am I?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23528" y="2708920"/>
            <a:ext cx="84969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Habitat!</a:t>
            </a:r>
          </a:p>
        </p:txBody>
      </p:sp>
      <p:sp>
        <p:nvSpPr>
          <p:cNvPr id="5" name="Curved 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8D0EBAE2-8ED4-43D6-9E23-E8E9D1F37023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6596E-D921-479C-9FDF-272179C491AA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67691E9-38D0-4F87-B1C8-BDF86F55F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9400" y="3106615"/>
            <a:ext cx="3657600" cy="2455985"/>
          </a:xfrm>
          <a:prstGeom prst="rect">
            <a:avLst/>
          </a:prstGeom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23528" y="228600"/>
            <a:ext cx="85689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humans, plants and animals need water. How much of the Earth’s water can be used for drinking?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54F50-797B-4797-A88D-6D44D26F53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3168650"/>
            <a:ext cx="3476625" cy="2317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04800" y="428416"/>
            <a:ext cx="828092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 than 1% of the Earth’s water can be used by people! 98% is salty or undrinkable and 2% is frozen or stored as ground water!</a:t>
            </a:r>
          </a:p>
        </p:txBody>
      </p:sp>
      <p:sp>
        <p:nvSpPr>
          <p:cNvPr id="5" name="Curved 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ADF3C17B-C021-4051-A5B5-9774C230F947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A54C8C-F1D9-482C-94EB-70C5C92C9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5600" y="3451935"/>
            <a:ext cx="3352800" cy="252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2C82F-057A-4A95-9A50-0F083ACC46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562767"/>
            <a:ext cx="3124200" cy="234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CA9F17-EB33-4DCD-A6AC-31CFA3AD21E0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B35C929-D101-465F-8771-7C4A3F9F7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0" y="2362199"/>
            <a:ext cx="5015456" cy="3352801"/>
          </a:xfrm>
          <a:prstGeom prst="rect">
            <a:avLst/>
          </a:prstGeom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0" y="40466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Name 4 basic things that plants need to grow.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76D30-D21B-40AC-8108-BFA3F7132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2" y="2463790"/>
            <a:ext cx="4762515" cy="31750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62000" y="381000"/>
            <a:ext cx="71943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Light</a:t>
            </a:r>
          </a:p>
          <a:p>
            <a:pPr marL="742950" indent="-742950" algn="l">
              <a:buAutoNum type="arabicPeriod"/>
            </a:pP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</a:t>
            </a:r>
          </a:p>
          <a:p>
            <a:pPr marL="742950" indent="-742950" algn="l">
              <a:buAutoNum type="arabicPeriod"/>
            </a:pP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</a:t>
            </a:r>
          </a:p>
          <a:p>
            <a:pPr marL="742950" indent="-742950" algn="l">
              <a:buAutoNum type="arabicPeriod"/>
            </a:pP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Nutrients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(can be from soil )</a:t>
            </a:r>
          </a:p>
        </p:txBody>
      </p:sp>
      <p:sp>
        <p:nvSpPr>
          <p:cNvPr id="5" name="Curved 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F4D0B798-A21A-4756-96D9-28CF4DC3A665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CBB169-FF19-4964-9BEB-9085C4741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820" y="3171825"/>
            <a:ext cx="4069380" cy="2754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C8E0C0-4665-40F0-9F2E-76247DAA92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09" y="3315189"/>
            <a:ext cx="3738291" cy="2476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F655D-157E-45C7-8872-5EB6D00541AC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700808"/>
            <a:ext cx="876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Thank-You for playing Plant Jeopardy!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CE5F709-0D24-4FA8-8A19-467C1B228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2438400"/>
            <a:ext cx="4724400" cy="3129487"/>
          </a:xfrm>
          <a:prstGeom prst="rect">
            <a:avLst/>
          </a:prstGeom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819400" y="1052736"/>
            <a:ext cx="3798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Potato!</a:t>
            </a:r>
          </a:p>
        </p:txBody>
      </p:sp>
      <p:sp>
        <p:nvSpPr>
          <p:cNvPr id="6" name="Curved Left Arrow 5">
            <a:hlinkClick r:id="rId5" action="ppaction://hlinksldjump"/>
            <a:extLst>
              <a:ext uri="{FF2B5EF4-FFF2-40B4-BE49-F238E27FC236}">
                <a16:creationId xmlns:a16="http://schemas.microsoft.com/office/drawing/2014/main" id="{304C95D1-9DA2-4386-96F2-5021884EE773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285E3-5036-44FF-A3A0-034B8DB85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02" y="2838889"/>
            <a:ext cx="3777996" cy="2586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3DA555-1D52-4F3A-AF5A-945DACCBBE85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67544" y="332656"/>
            <a:ext cx="813690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green on the outside and red in the middle.</a:t>
            </a:r>
          </a:p>
          <a:p>
            <a:pPr algn="ctr"/>
            <a:endParaRPr lang="en-C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have a round shape with black seeds inside. </a:t>
            </a:r>
          </a:p>
          <a:p>
            <a:pPr algn="ctr"/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fruit am I?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64F6C8B-D169-4C8B-8E46-201B7D966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2057400"/>
            <a:ext cx="4724400" cy="3129487"/>
          </a:xfrm>
          <a:prstGeom prst="rect">
            <a:avLst/>
          </a:prstGeom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00200" y="4733121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217277" y="533400"/>
            <a:ext cx="6473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Watermelon!</a:t>
            </a:r>
          </a:p>
        </p:txBody>
      </p:sp>
      <p:sp>
        <p:nvSpPr>
          <p:cNvPr id="7" name="Curved Left Arrow 5">
            <a:hlinkClick r:id="rId5" action="ppaction://hlinksldjump"/>
            <a:extLst>
              <a:ext uri="{FF2B5EF4-FFF2-40B4-BE49-F238E27FC236}">
                <a16:creationId xmlns:a16="http://schemas.microsoft.com/office/drawing/2014/main" id="{1D098582-3156-4682-998A-4FA0C689BF65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0FEDB-26C8-4378-AA7C-433E861155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-2785" r="-262" b="2785"/>
          <a:stretch/>
        </p:blipFill>
        <p:spPr>
          <a:xfrm>
            <a:off x="2667000" y="2159325"/>
            <a:ext cx="3962400" cy="2925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6339A-4990-4E95-B292-40E0FAFC44D9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843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67544" y="548680"/>
            <a:ext cx="822786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golden yellow.</a:t>
            </a:r>
          </a:p>
          <a:p>
            <a:pPr algn="ctr"/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usually have very big ears. </a:t>
            </a:r>
          </a:p>
          <a:p>
            <a:pPr algn="ctr"/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used to make tortillas. </a:t>
            </a:r>
          </a:p>
          <a:p>
            <a:pPr algn="ctr"/>
            <a:endParaRPr lang="en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kind of vegetable</a:t>
            </a:r>
          </a:p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am I?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C5A4CF-649E-4EC7-8385-B82C3B1B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4375" y="2666999"/>
            <a:ext cx="4706573" cy="2362201"/>
          </a:xfrm>
          <a:prstGeom prst="rect">
            <a:avLst/>
          </a:prstGeom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483768" y="1124744"/>
            <a:ext cx="4429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Corn!</a:t>
            </a:r>
          </a:p>
        </p:txBody>
      </p:sp>
      <p:sp>
        <p:nvSpPr>
          <p:cNvPr id="6" name="Curved Left Arrow 5">
            <a:hlinkClick r:id="rId5" action="ppaction://hlinksldjump"/>
            <a:extLst>
              <a:ext uri="{FF2B5EF4-FFF2-40B4-BE49-F238E27FC236}">
                <a16:creationId xmlns:a16="http://schemas.microsoft.com/office/drawing/2014/main" id="{C94804FD-1BD8-4E72-AE3E-8181067D46D9}"/>
              </a:ext>
            </a:extLst>
          </p:cNvPr>
          <p:cNvSpPr/>
          <p:nvPr/>
        </p:nvSpPr>
        <p:spPr>
          <a:xfrm>
            <a:off x="7956376" y="5029200"/>
            <a:ext cx="971600" cy="7920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81437-1B94-478B-ABB1-01A893B045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5314" r="4304" b="21345"/>
          <a:stretch/>
        </p:blipFill>
        <p:spPr>
          <a:xfrm>
            <a:off x="2362200" y="3048000"/>
            <a:ext cx="4550693" cy="1761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D5FB5-F198-4DEE-AEE3-4E8302B5CE8F}"/>
              </a:ext>
            </a:extLst>
          </p:cNvPr>
          <p:cNvSpPr txBox="1"/>
          <p:nvPr/>
        </p:nvSpPr>
        <p:spPr>
          <a:xfrm>
            <a:off x="7620000" y="4294456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arrow to return to game board!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1520" y="692696"/>
            <a:ext cx="8568951" cy="50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a green vegetable. </a:t>
            </a:r>
          </a:p>
          <a:p>
            <a:pPr algn="ctr">
              <a:lnSpc>
                <a:spcPct val="150000"/>
              </a:lnSpc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eat my leaves, stems and flowers.</a:t>
            </a:r>
          </a:p>
          <a:p>
            <a:pPr algn="ctr">
              <a:lnSpc>
                <a:spcPct val="150000"/>
              </a:lnSpc>
            </a:pPr>
            <a:endParaRPr lang="en-C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vegetable am 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493627"/>
      </a:dk1>
      <a:lt1>
        <a:sysClr val="window" lastClr="FFFFFF"/>
      </a:lt1>
      <a:dk2>
        <a:srgbClr val="42758B"/>
      </a:dk2>
      <a:lt2>
        <a:srgbClr val="42758B"/>
      </a:lt2>
      <a:accent1>
        <a:srgbClr val="648B3D"/>
      </a:accent1>
      <a:accent2>
        <a:srgbClr val="3D8776"/>
      </a:accent2>
      <a:accent3>
        <a:srgbClr val="CEB42B"/>
      </a:accent3>
      <a:accent4>
        <a:srgbClr val="C97A45"/>
      </a:accent4>
      <a:accent5>
        <a:srgbClr val="FAB215"/>
      </a:accent5>
      <a:accent6>
        <a:srgbClr val="9DB222"/>
      </a:accent6>
      <a:hlink>
        <a:srgbClr val="FAB215"/>
      </a:hlink>
      <a:folHlink>
        <a:srgbClr val="42758B"/>
      </a:folHlink>
    </a:clrScheme>
    <a:fontScheme name="AITC-SK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919</Words>
  <Application>Microsoft Office PowerPoint</Application>
  <PresentationFormat>On-screen Show (4:3)</PresentationFormat>
  <Paragraphs>204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Impact</vt:lpstr>
      <vt:lpstr>Arial</vt:lpstr>
      <vt:lpstr>Chelsea Market</vt:lpstr>
      <vt:lpstr>Poppins Black</vt:lpstr>
      <vt:lpstr>Poppins</vt:lpstr>
      <vt:lpstr>Times New Roman</vt:lpstr>
      <vt:lpstr>Calibri</vt:lpstr>
      <vt:lpstr>Custom Design</vt:lpstr>
      <vt:lpstr>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mitch and chandra</dc:creator>
  <cp:lastModifiedBy>Kirsten Falzarano</cp:lastModifiedBy>
  <cp:revision>65</cp:revision>
  <dcterms:created xsi:type="dcterms:W3CDTF">2018-07-30T19:02:47Z</dcterms:created>
  <dcterms:modified xsi:type="dcterms:W3CDTF">2019-01-28T20:19:27Z</dcterms:modified>
</cp:coreProperties>
</file>